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Inter"/>
      <p:regular r:id="rId26"/>
    </p:embeddedFont>
    <p:embeddedFont>
      <p:font typeface="Inter"/>
      <p:regular r:id="rId27"/>
    </p:embeddedFont>
    <p:embeddedFont>
      <p:font typeface="Inter"/>
      <p:regular r:id="rId28"/>
    </p:embeddedFont>
    <p:embeddedFont>
      <p:font typeface="Inter"/>
      <p:regular r:id="rId29"/>
    </p:embeddedFont>
    <p:embeddedFont>
      <p:font typeface="Inter"/>
      <p:regular r:id="rId30"/>
    </p:embeddedFont>
    <p:embeddedFont>
      <p:font typeface="Inter"/>
      <p:regular r:id="rId31"/>
    </p:embeddedFont>
    <p:embeddedFont>
      <p:font typeface="Inter"/>
      <p:regular r:id="rId32"/>
    </p:embeddedFont>
    <p:embeddedFont>
      <p:font typeface="Inter"/>
      <p:regular r:id="rId3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 Id="rId32" Type="http://schemas.openxmlformats.org/officeDocument/2006/relationships/font" Target="fonts/font7.fntdata"/><Relationship Id="rId3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image" Target="../media/image-16-3.png"/><Relationship Id="rId4" Type="http://schemas.openxmlformats.org/officeDocument/2006/relationships/image" Target="../media/image-16-4.svg"/><Relationship Id="rId5" Type="http://schemas.openxmlformats.org/officeDocument/2006/relationships/image" Target="../media/image-16-5.png"/><Relationship Id="rId6" Type="http://schemas.openxmlformats.org/officeDocument/2006/relationships/image" Target="../media/image-16-6.svg"/><Relationship Id="rId7" Type="http://schemas.openxmlformats.org/officeDocument/2006/relationships/image" Target="../media/image-16-7.png"/><Relationship Id="rId8" Type="http://schemas.openxmlformats.org/officeDocument/2006/relationships/image" Target="../media/image-16-8.svg"/><Relationship Id="rId9" Type="http://schemas.openxmlformats.org/officeDocument/2006/relationships/image" Target="../media/image-16-9.png"/><Relationship Id="rId10" Type="http://schemas.openxmlformats.org/officeDocument/2006/relationships/image" Target="../media/image-16-10.svg"/><Relationship Id="rId11" Type="http://schemas.openxmlformats.org/officeDocument/2006/relationships/image" Target="../media/image-16-11.png"/><Relationship Id="rId12" Type="http://schemas.openxmlformats.org/officeDocument/2006/relationships/image" Target="../media/image-16-12.svg"/><Relationship Id="rId13" Type="http://schemas.openxmlformats.org/officeDocument/2006/relationships/slideLayout" Target="../slideLayouts/slideLayout17.xml"/><Relationship Id="rId1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svg"/><Relationship Id="rId4" Type="http://schemas.openxmlformats.org/officeDocument/2006/relationships/image" Target="../media/image-17-4.png"/><Relationship Id="rId5" Type="http://schemas.openxmlformats.org/officeDocument/2006/relationships/image" Target="../media/image-17-5.svg"/><Relationship Id="rId6" Type="http://schemas.openxmlformats.org/officeDocument/2006/relationships/image" Target="../media/image-17-6.png"/><Relationship Id="rId7" Type="http://schemas.openxmlformats.org/officeDocument/2006/relationships/image" Target="../media/image-17-7.svg"/><Relationship Id="rId8" Type="http://schemas.openxmlformats.org/officeDocument/2006/relationships/image" Target="../media/image-17-8.png"/><Relationship Id="rId9" Type="http://schemas.openxmlformats.org/officeDocument/2006/relationships/image" Target="../media/image-17-9.svg"/><Relationship Id="rId10" Type="http://schemas.openxmlformats.org/officeDocument/2006/relationships/image" Target="../media/image-17-10.png"/><Relationship Id="rId11" Type="http://schemas.openxmlformats.org/officeDocument/2006/relationships/image" Target="../media/image-17-11.svg"/><Relationship Id="rId12" Type="http://schemas.openxmlformats.org/officeDocument/2006/relationships/image" Target="../media/image-17-12.png"/><Relationship Id="rId13" Type="http://schemas.openxmlformats.org/officeDocument/2006/relationships/image" Target="../media/image-17-13.svg"/><Relationship Id="rId14" Type="http://schemas.openxmlformats.org/officeDocument/2006/relationships/slideLayout" Target="../slideLayouts/slideLayout18.xml"/><Relationship Id="rId1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svg"/><Relationship Id="rId3" Type="http://schemas.openxmlformats.org/officeDocument/2006/relationships/image" Target="../media/image-19-3.png"/><Relationship Id="rId4" Type="http://schemas.openxmlformats.org/officeDocument/2006/relationships/image" Target="../media/image-19-4.svg"/><Relationship Id="rId5" Type="http://schemas.openxmlformats.org/officeDocument/2006/relationships/image" Target="../media/image-19-5.png"/><Relationship Id="rId6" Type="http://schemas.openxmlformats.org/officeDocument/2006/relationships/image" Target="../media/image-19-6.svg"/><Relationship Id="rId7" Type="http://schemas.openxmlformats.org/officeDocument/2006/relationships/image" Target="../media/image-19-7.png"/><Relationship Id="rId8" Type="http://schemas.openxmlformats.org/officeDocument/2006/relationships/image" Target="../media/image-19-8.svg"/><Relationship Id="rId9" Type="http://schemas.openxmlformats.org/officeDocument/2006/relationships/image" Target="../media/image-19-9.png"/><Relationship Id="rId10" Type="http://schemas.openxmlformats.org/officeDocument/2006/relationships/image" Target="../media/image-19-10.svg"/><Relationship Id="rId11" Type="http://schemas.openxmlformats.org/officeDocument/2006/relationships/slideLayout" Target="../slideLayouts/slideLayout20.xml"/><Relationship Id="rId1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985605"/>
            <a:ext cx="130428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AI-Based Diagnostic Analysis System</a:t>
            </a:r>
            <a:endParaRPr lang="en-US" sz="6150" dirty="0"/>
          </a:p>
        </p:txBody>
      </p:sp>
      <p:sp>
        <p:nvSpPr>
          <p:cNvPr id="3" name="Text 1"/>
          <p:cNvSpPr/>
          <p:nvPr/>
        </p:nvSpPr>
        <p:spPr>
          <a:xfrm>
            <a:off x="793790" y="4282202"/>
            <a:ext cx="833770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For Genetic Disease Detection</a:t>
            </a:r>
            <a:endParaRPr lang="en-US" sz="4450" dirty="0"/>
          </a:p>
        </p:txBody>
      </p:sp>
      <p:sp>
        <p:nvSpPr>
          <p:cNvPr id="4" name="Text 2"/>
          <p:cNvSpPr/>
          <p:nvPr/>
        </p:nvSpPr>
        <p:spPr>
          <a:xfrm>
            <a:off x="793790" y="5081707"/>
            <a:ext cx="9086612"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An Interpretable Multimodal Deep Learning Framework</a:t>
            </a:r>
            <a:endParaRPr lang="en-US" sz="2650" dirty="0"/>
          </a:p>
        </p:txBody>
      </p:sp>
      <p:sp>
        <p:nvSpPr>
          <p:cNvPr id="5" name="Shape 3"/>
          <p:cNvSpPr/>
          <p:nvPr/>
        </p:nvSpPr>
        <p:spPr>
          <a:xfrm>
            <a:off x="793790" y="5864066"/>
            <a:ext cx="362903" cy="362903"/>
          </a:xfrm>
          <a:prstGeom prst="roundRect">
            <a:avLst>
              <a:gd name="adj" fmla="val 25194296"/>
            </a:avLst>
          </a:prstGeom>
          <a:noFill/>
          <a:ln w="7620">
            <a:solidFill>
              <a:srgbClr val="FFFFFF"/>
            </a:solidFill>
            <a:prstDash val="solid"/>
          </a:ln>
        </p:spPr>
      </p:sp>
      <p:pic>
        <p:nvPicPr>
          <p:cNvPr id="6" name="Image 0" descr="preencoded.png">    </p:cNvPr>
          <p:cNvPicPr>
            <a:picLocks noChangeAspect="1"/>
          </p:cNvPicPr>
          <p:nvPr/>
        </p:nvPicPr>
        <p:blipFill>
          <a:blip r:embed="rId1"/>
          <a:stretch>
            <a:fillRect/>
          </a:stretch>
        </p:blipFill>
        <p:spPr>
          <a:xfrm>
            <a:off x="801410" y="5871686"/>
            <a:ext cx="347663" cy="347663"/>
          </a:xfrm>
          <a:prstGeom prst="rect">
            <a:avLst/>
          </a:prstGeom>
        </p:spPr>
      </p:pic>
      <p:sp>
        <p:nvSpPr>
          <p:cNvPr id="7" name="Text 4"/>
          <p:cNvSpPr/>
          <p:nvPr/>
        </p:nvSpPr>
        <p:spPr>
          <a:xfrm>
            <a:off x="1270040" y="5847159"/>
            <a:ext cx="3485912"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Anubhab Chakraborty</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50526"/>
            <a:ext cx="849725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Interpretability &amp; Explainability</a:t>
            </a:r>
            <a:endParaRPr lang="en-US" sz="4450" dirty="0"/>
          </a:p>
        </p:txBody>
      </p:sp>
      <p:sp>
        <p:nvSpPr>
          <p:cNvPr id="3" name="Shape 1"/>
          <p:cNvSpPr/>
          <p:nvPr/>
        </p:nvSpPr>
        <p:spPr>
          <a:xfrm>
            <a:off x="793790" y="2512933"/>
            <a:ext cx="510302" cy="510302"/>
          </a:xfrm>
          <a:prstGeom prst="roundRect">
            <a:avLst>
              <a:gd name="adj" fmla="val 18669"/>
            </a:avLst>
          </a:prstGeom>
          <a:solidFill>
            <a:srgbClr val="DADBF1"/>
          </a:solidFill>
          <a:ln w="7620">
            <a:solidFill>
              <a:srgbClr val="C0C1D7"/>
            </a:solidFill>
            <a:prstDash val="solid"/>
          </a:ln>
        </p:spPr>
      </p:sp>
      <p:sp>
        <p:nvSpPr>
          <p:cNvPr id="4" name="Text 2"/>
          <p:cNvSpPr/>
          <p:nvPr/>
        </p:nvSpPr>
        <p:spPr>
          <a:xfrm>
            <a:off x="1530906" y="2586633"/>
            <a:ext cx="1230570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Attention Maps: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Visualize which regions of images or genomic segments contributed most to predictions</a:t>
            </a:r>
            <a:endParaRPr lang="en-US" sz="1750" dirty="0"/>
          </a:p>
        </p:txBody>
      </p:sp>
      <p:sp>
        <p:nvSpPr>
          <p:cNvPr id="5" name="Shape 3"/>
          <p:cNvSpPr/>
          <p:nvPr/>
        </p:nvSpPr>
        <p:spPr>
          <a:xfrm>
            <a:off x="793790" y="3476863"/>
            <a:ext cx="510302" cy="510302"/>
          </a:xfrm>
          <a:prstGeom prst="roundRect">
            <a:avLst>
              <a:gd name="adj" fmla="val 18669"/>
            </a:avLst>
          </a:prstGeom>
          <a:solidFill>
            <a:srgbClr val="DADBF1"/>
          </a:solidFill>
          <a:ln w="7620">
            <a:solidFill>
              <a:srgbClr val="C0C1D7"/>
            </a:solidFill>
            <a:prstDash val="solid"/>
          </a:ln>
        </p:spPr>
      </p:sp>
      <p:sp>
        <p:nvSpPr>
          <p:cNvPr id="6" name="Text 4"/>
          <p:cNvSpPr/>
          <p:nvPr/>
        </p:nvSpPr>
        <p:spPr>
          <a:xfrm>
            <a:off x="1530906" y="3550563"/>
            <a:ext cx="1230570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SHAP Values: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Provide local and global feature attribution explanations</a:t>
            </a:r>
            <a:endParaRPr lang="en-US" sz="1750" dirty="0"/>
          </a:p>
        </p:txBody>
      </p:sp>
      <p:sp>
        <p:nvSpPr>
          <p:cNvPr id="7" name="Shape 5"/>
          <p:cNvSpPr/>
          <p:nvPr/>
        </p:nvSpPr>
        <p:spPr>
          <a:xfrm>
            <a:off x="793790" y="4440793"/>
            <a:ext cx="510302" cy="510302"/>
          </a:xfrm>
          <a:prstGeom prst="roundRect">
            <a:avLst>
              <a:gd name="adj" fmla="val 18669"/>
            </a:avLst>
          </a:prstGeom>
          <a:solidFill>
            <a:srgbClr val="DADBF1"/>
          </a:solidFill>
          <a:ln w="7620">
            <a:solidFill>
              <a:srgbClr val="C0C1D7"/>
            </a:solidFill>
            <a:prstDash val="solid"/>
          </a:ln>
        </p:spPr>
      </p:sp>
      <p:sp>
        <p:nvSpPr>
          <p:cNvPr id="8" name="Text 6"/>
          <p:cNvSpPr/>
          <p:nvPr/>
        </p:nvSpPr>
        <p:spPr>
          <a:xfrm>
            <a:off x="1530906" y="4514493"/>
            <a:ext cx="1230570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Integrated Gradients: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Show how input features influence model decisions</a:t>
            </a:r>
            <a:endParaRPr lang="en-US" sz="1750" dirty="0"/>
          </a:p>
        </p:txBody>
      </p:sp>
      <p:sp>
        <p:nvSpPr>
          <p:cNvPr id="9" name="Shape 7"/>
          <p:cNvSpPr/>
          <p:nvPr/>
        </p:nvSpPr>
        <p:spPr>
          <a:xfrm>
            <a:off x="793790" y="5404723"/>
            <a:ext cx="510302" cy="510302"/>
          </a:xfrm>
          <a:prstGeom prst="roundRect">
            <a:avLst>
              <a:gd name="adj" fmla="val 18669"/>
            </a:avLst>
          </a:prstGeom>
          <a:solidFill>
            <a:srgbClr val="DADBF1"/>
          </a:solidFill>
          <a:ln w="7620">
            <a:solidFill>
              <a:srgbClr val="C0C1D7"/>
            </a:solidFill>
            <a:prstDash val="solid"/>
          </a:ln>
        </p:spPr>
      </p:sp>
      <p:sp>
        <p:nvSpPr>
          <p:cNvPr id="10" name="Text 8"/>
          <p:cNvSpPr/>
          <p:nvPr/>
        </p:nvSpPr>
        <p:spPr>
          <a:xfrm>
            <a:off x="1530906" y="5478423"/>
            <a:ext cx="1230570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Principle: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Trust is inseparable from transparency in healthcare and genetics</a:t>
            </a:r>
            <a:endParaRPr lang="en-US" sz="1750" dirty="0"/>
          </a:p>
        </p:txBody>
      </p:sp>
      <p:sp>
        <p:nvSpPr>
          <p:cNvPr id="11" name="Shape 9"/>
          <p:cNvSpPr/>
          <p:nvPr/>
        </p:nvSpPr>
        <p:spPr>
          <a:xfrm>
            <a:off x="793790" y="6368653"/>
            <a:ext cx="510302" cy="510302"/>
          </a:xfrm>
          <a:prstGeom prst="roundRect">
            <a:avLst>
              <a:gd name="adj" fmla="val 18669"/>
            </a:avLst>
          </a:prstGeom>
          <a:solidFill>
            <a:srgbClr val="DADBF1"/>
          </a:solidFill>
          <a:ln w="7620">
            <a:solidFill>
              <a:srgbClr val="C0C1D7"/>
            </a:solidFill>
            <a:prstDash val="solid"/>
          </a:ln>
        </p:spPr>
      </p:sp>
      <p:sp>
        <p:nvSpPr>
          <p:cNvPr id="12" name="Text 10"/>
          <p:cNvSpPr/>
          <p:nvPr/>
        </p:nvSpPr>
        <p:spPr>
          <a:xfrm>
            <a:off x="1530906" y="6442353"/>
            <a:ext cx="1230570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Goal:</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Help users understand not just individual decisions but overall model behavior</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68561"/>
            <a:ext cx="927985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Validation &amp; Performance Metrics</a:t>
            </a:r>
            <a:endParaRPr lang="en-US" sz="4450" dirty="0"/>
          </a:p>
        </p:txBody>
      </p:sp>
      <p:sp>
        <p:nvSpPr>
          <p:cNvPr id="3" name="Shape 1"/>
          <p:cNvSpPr/>
          <p:nvPr/>
        </p:nvSpPr>
        <p:spPr>
          <a:xfrm>
            <a:off x="793790" y="2030968"/>
            <a:ext cx="510302" cy="510302"/>
          </a:xfrm>
          <a:prstGeom prst="roundRect">
            <a:avLst>
              <a:gd name="adj" fmla="val 18669"/>
            </a:avLst>
          </a:prstGeom>
          <a:solidFill>
            <a:srgbClr val="DADBF1"/>
          </a:solidFill>
          <a:ln w="7620">
            <a:solidFill>
              <a:srgbClr val="C0C1D7"/>
            </a:solidFill>
            <a:prstDash val="solid"/>
          </a:ln>
        </p:spPr>
      </p:sp>
      <p:sp>
        <p:nvSpPr>
          <p:cNvPr id="4" name="Text 2"/>
          <p:cNvSpPr/>
          <p:nvPr/>
        </p:nvSpPr>
        <p:spPr>
          <a:xfrm>
            <a:off x="878860" y="207347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1</a:t>
            </a:r>
            <a:endParaRPr lang="en-US" sz="2650" dirty="0"/>
          </a:p>
        </p:txBody>
      </p:sp>
      <p:sp>
        <p:nvSpPr>
          <p:cNvPr id="5" name="Text 3"/>
          <p:cNvSpPr/>
          <p:nvPr/>
        </p:nvSpPr>
        <p:spPr>
          <a:xfrm>
            <a:off x="1530906" y="2104668"/>
            <a:ext cx="1230570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Classification Accuracy: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Measures correct disease identification across test datasets</a:t>
            </a:r>
            <a:endParaRPr lang="en-US" sz="1750" dirty="0"/>
          </a:p>
        </p:txBody>
      </p:sp>
      <p:sp>
        <p:nvSpPr>
          <p:cNvPr id="6" name="Shape 4"/>
          <p:cNvSpPr/>
          <p:nvPr/>
        </p:nvSpPr>
        <p:spPr>
          <a:xfrm>
            <a:off x="793790" y="2994898"/>
            <a:ext cx="510302" cy="510302"/>
          </a:xfrm>
          <a:prstGeom prst="roundRect">
            <a:avLst>
              <a:gd name="adj" fmla="val 18669"/>
            </a:avLst>
          </a:prstGeom>
          <a:solidFill>
            <a:srgbClr val="DADBF1"/>
          </a:solidFill>
          <a:ln w="7620">
            <a:solidFill>
              <a:srgbClr val="C0C1D7"/>
            </a:solidFill>
            <a:prstDash val="solid"/>
          </a:ln>
        </p:spPr>
      </p:sp>
      <p:sp>
        <p:nvSpPr>
          <p:cNvPr id="7" name="Text 5"/>
          <p:cNvSpPr/>
          <p:nvPr/>
        </p:nvSpPr>
        <p:spPr>
          <a:xfrm>
            <a:off x="878860" y="303740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2</a:t>
            </a:r>
            <a:endParaRPr lang="en-US" sz="2650" dirty="0"/>
          </a:p>
        </p:txBody>
      </p:sp>
      <p:sp>
        <p:nvSpPr>
          <p:cNvPr id="8" name="Text 6"/>
          <p:cNvSpPr/>
          <p:nvPr/>
        </p:nvSpPr>
        <p:spPr>
          <a:xfrm>
            <a:off x="1530906" y="3068598"/>
            <a:ext cx="1230570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Sensitivity &amp; Specificity: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Ensures both true positive and true negative rates are clinically acceptable</a:t>
            </a:r>
            <a:endParaRPr lang="en-US" sz="1750" dirty="0"/>
          </a:p>
        </p:txBody>
      </p:sp>
      <p:sp>
        <p:nvSpPr>
          <p:cNvPr id="9" name="Shape 7"/>
          <p:cNvSpPr/>
          <p:nvPr/>
        </p:nvSpPr>
        <p:spPr>
          <a:xfrm>
            <a:off x="793790" y="3958828"/>
            <a:ext cx="510302" cy="510302"/>
          </a:xfrm>
          <a:prstGeom prst="roundRect">
            <a:avLst>
              <a:gd name="adj" fmla="val 18669"/>
            </a:avLst>
          </a:prstGeom>
          <a:solidFill>
            <a:srgbClr val="DADBF1"/>
          </a:solidFill>
          <a:ln w="7620">
            <a:solidFill>
              <a:srgbClr val="C0C1D7"/>
            </a:solidFill>
            <a:prstDash val="solid"/>
          </a:ln>
        </p:spPr>
      </p:sp>
      <p:sp>
        <p:nvSpPr>
          <p:cNvPr id="10" name="Text 8"/>
          <p:cNvSpPr/>
          <p:nvPr/>
        </p:nvSpPr>
        <p:spPr>
          <a:xfrm>
            <a:off x="878860" y="400133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1" name="Text 9"/>
          <p:cNvSpPr/>
          <p:nvPr/>
        </p:nvSpPr>
        <p:spPr>
          <a:xfrm>
            <a:off x="1530906" y="4032528"/>
            <a:ext cx="1230570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Cross-Dataset Generalization: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Tests performance across different institutions and populations</a:t>
            </a:r>
            <a:endParaRPr lang="en-US" sz="1750" dirty="0"/>
          </a:p>
        </p:txBody>
      </p:sp>
      <p:sp>
        <p:nvSpPr>
          <p:cNvPr id="12" name="Shape 10"/>
          <p:cNvSpPr/>
          <p:nvPr/>
        </p:nvSpPr>
        <p:spPr>
          <a:xfrm>
            <a:off x="793790" y="4922758"/>
            <a:ext cx="510302" cy="510302"/>
          </a:xfrm>
          <a:prstGeom prst="roundRect">
            <a:avLst>
              <a:gd name="adj" fmla="val 18669"/>
            </a:avLst>
          </a:prstGeom>
          <a:solidFill>
            <a:srgbClr val="DADBF1"/>
          </a:solidFill>
          <a:ln w="7620">
            <a:solidFill>
              <a:srgbClr val="C0C1D7"/>
            </a:solidFill>
            <a:prstDash val="solid"/>
          </a:ln>
        </p:spPr>
      </p:sp>
      <p:sp>
        <p:nvSpPr>
          <p:cNvPr id="13" name="Text 11"/>
          <p:cNvSpPr/>
          <p:nvPr/>
        </p:nvSpPr>
        <p:spPr>
          <a:xfrm>
            <a:off x="878860" y="496526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4</a:t>
            </a:r>
            <a:endParaRPr lang="en-US" sz="2650" dirty="0"/>
          </a:p>
        </p:txBody>
      </p:sp>
      <p:sp>
        <p:nvSpPr>
          <p:cNvPr id="14" name="Text 12"/>
          <p:cNvSpPr/>
          <p:nvPr/>
        </p:nvSpPr>
        <p:spPr>
          <a:xfrm>
            <a:off x="1530906" y="4996458"/>
            <a:ext cx="1230570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Attention Map Validation: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Confirms that model attention aligns with known disease biomarkers</a:t>
            </a:r>
            <a:endParaRPr lang="en-US" sz="1750" dirty="0"/>
          </a:p>
        </p:txBody>
      </p:sp>
      <p:sp>
        <p:nvSpPr>
          <p:cNvPr id="15" name="Shape 13"/>
          <p:cNvSpPr/>
          <p:nvPr/>
        </p:nvSpPr>
        <p:spPr>
          <a:xfrm>
            <a:off x="793790" y="5886688"/>
            <a:ext cx="510302" cy="510302"/>
          </a:xfrm>
          <a:prstGeom prst="roundRect">
            <a:avLst>
              <a:gd name="adj" fmla="val 18669"/>
            </a:avLst>
          </a:prstGeom>
          <a:solidFill>
            <a:srgbClr val="DADBF1"/>
          </a:solidFill>
          <a:ln w="7620">
            <a:solidFill>
              <a:srgbClr val="C0C1D7"/>
            </a:solidFill>
            <a:prstDash val="solid"/>
          </a:ln>
        </p:spPr>
      </p:sp>
      <p:sp>
        <p:nvSpPr>
          <p:cNvPr id="16" name="Text 14"/>
          <p:cNvSpPr/>
          <p:nvPr/>
        </p:nvSpPr>
        <p:spPr>
          <a:xfrm>
            <a:off x="878860" y="592919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5</a:t>
            </a:r>
            <a:endParaRPr lang="en-US" sz="2650" dirty="0"/>
          </a:p>
        </p:txBody>
      </p:sp>
      <p:sp>
        <p:nvSpPr>
          <p:cNvPr id="17" name="Text 15"/>
          <p:cNvSpPr/>
          <p:nvPr/>
        </p:nvSpPr>
        <p:spPr>
          <a:xfrm>
            <a:off x="1530906" y="5960388"/>
            <a:ext cx="1230570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Clinical Expert Review:</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Domain experts validate that model explanations match biological understanding</a:t>
            </a:r>
            <a:endParaRPr lang="en-US" sz="1750" dirty="0"/>
          </a:p>
        </p:txBody>
      </p:sp>
      <p:sp>
        <p:nvSpPr>
          <p:cNvPr id="18" name="Shape 16"/>
          <p:cNvSpPr/>
          <p:nvPr/>
        </p:nvSpPr>
        <p:spPr>
          <a:xfrm>
            <a:off x="793790" y="6850618"/>
            <a:ext cx="510302" cy="510302"/>
          </a:xfrm>
          <a:prstGeom prst="roundRect">
            <a:avLst>
              <a:gd name="adj" fmla="val 18669"/>
            </a:avLst>
          </a:prstGeom>
          <a:solidFill>
            <a:srgbClr val="DADBF1"/>
          </a:solidFill>
          <a:ln w="7620">
            <a:solidFill>
              <a:srgbClr val="C0C1D7"/>
            </a:solidFill>
            <a:prstDash val="solid"/>
          </a:ln>
        </p:spPr>
      </p:sp>
      <p:sp>
        <p:nvSpPr>
          <p:cNvPr id="19" name="Text 17"/>
          <p:cNvSpPr/>
          <p:nvPr/>
        </p:nvSpPr>
        <p:spPr>
          <a:xfrm>
            <a:off x="878860" y="689312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6</a:t>
            </a:r>
            <a:endParaRPr lang="en-US" sz="2650" dirty="0"/>
          </a:p>
        </p:txBody>
      </p:sp>
      <p:sp>
        <p:nvSpPr>
          <p:cNvPr id="20" name="Text 18"/>
          <p:cNvSpPr/>
          <p:nvPr/>
        </p:nvSpPr>
        <p:spPr>
          <a:xfrm>
            <a:off x="1530906" y="6924318"/>
            <a:ext cx="1230570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Benchmark Comparisons: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Performance against existing diagnostic methods and single-modality approaches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6508" y="1227058"/>
            <a:ext cx="6849189" cy="568285"/>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Data Sources &amp; Reproducibility</a:t>
            </a:r>
            <a:endParaRPr lang="en-US" sz="3550" dirty="0"/>
          </a:p>
        </p:txBody>
      </p:sp>
      <p:sp>
        <p:nvSpPr>
          <p:cNvPr id="4" name="Shape 1"/>
          <p:cNvSpPr/>
          <p:nvPr/>
        </p:nvSpPr>
        <p:spPr>
          <a:xfrm>
            <a:off x="636508" y="2068116"/>
            <a:ext cx="3844528" cy="1802249"/>
          </a:xfrm>
          <a:prstGeom prst="roundRect">
            <a:avLst>
              <a:gd name="adj" fmla="val 4238"/>
            </a:avLst>
          </a:prstGeom>
          <a:solidFill>
            <a:srgbClr val="FFFFFF"/>
          </a:solidFill>
          <a:ln w="22860">
            <a:solidFill>
              <a:srgbClr val="C0C1D7"/>
            </a:solidFill>
            <a:prstDash val="solid"/>
          </a:ln>
        </p:spPr>
      </p:sp>
      <p:sp>
        <p:nvSpPr>
          <p:cNvPr id="5" name="Text 2"/>
          <p:cNvSpPr/>
          <p:nvPr/>
        </p:nvSpPr>
        <p:spPr>
          <a:xfrm>
            <a:off x="841177" y="2272784"/>
            <a:ext cx="2273260" cy="284083"/>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Genomic Data</a:t>
            </a:r>
            <a:endParaRPr lang="en-US" sz="1750" dirty="0"/>
          </a:p>
        </p:txBody>
      </p:sp>
      <p:sp>
        <p:nvSpPr>
          <p:cNvPr id="6" name="Text 3"/>
          <p:cNvSpPr/>
          <p:nvPr/>
        </p:nvSpPr>
        <p:spPr>
          <a:xfrm>
            <a:off x="841177" y="2665928"/>
            <a:ext cx="3435191"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The Cancer Genome Atlas</a:t>
            </a:r>
            <a:endParaRPr lang="en-US" sz="1400" dirty="0"/>
          </a:p>
        </p:txBody>
      </p:sp>
      <p:sp>
        <p:nvSpPr>
          <p:cNvPr id="7" name="Text 4"/>
          <p:cNvSpPr/>
          <p:nvPr/>
        </p:nvSpPr>
        <p:spPr>
          <a:xfrm>
            <a:off x="841177" y="3020378"/>
            <a:ext cx="3435191"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1000 Genomes Project</a:t>
            </a:r>
            <a:endParaRPr lang="en-US" sz="1400" dirty="0"/>
          </a:p>
        </p:txBody>
      </p:sp>
      <p:sp>
        <p:nvSpPr>
          <p:cNvPr id="8" name="Text 5"/>
          <p:cNvSpPr/>
          <p:nvPr/>
        </p:nvSpPr>
        <p:spPr>
          <a:xfrm>
            <a:off x="841177" y="3374827"/>
            <a:ext cx="3435191"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UK Biobank</a:t>
            </a:r>
            <a:endParaRPr lang="en-US" sz="1400" dirty="0"/>
          </a:p>
        </p:txBody>
      </p:sp>
      <p:sp>
        <p:nvSpPr>
          <p:cNvPr id="9" name="Shape 6"/>
          <p:cNvSpPr/>
          <p:nvPr/>
        </p:nvSpPr>
        <p:spPr>
          <a:xfrm>
            <a:off x="4662845" y="2068116"/>
            <a:ext cx="3844647" cy="1802249"/>
          </a:xfrm>
          <a:prstGeom prst="roundRect">
            <a:avLst>
              <a:gd name="adj" fmla="val 4238"/>
            </a:avLst>
          </a:prstGeom>
          <a:solidFill>
            <a:srgbClr val="FFFFFF"/>
          </a:solidFill>
          <a:ln w="22860">
            <a:solidFill>
              <a:srgbClr val="C0C1D7"/>
            </a:solidFill>
            <a:prstDash val="solid"/>
          </a:ln>
        </p:spPr>
      </p:sp>
      <p:sp>
        <p:nvSpPr>
          <p:cNvPr id="10" name="Text 7"/>
          <p:cNvSpPr/>
          <p:nvPr/>
        </p:nvSpPr>
        <p:spPr>
          <a:xfrm>
            <a:off x="4867513" y="2272784"/>
            <a:ext cx="2273260" cy="284083"/>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Biomedical Imaging</a:t>
            </a:r>
            <a:endParaRPr lang="en-US" sz="1750" dirty="0"/>
          </a:p>
        </p:txBody>
      </p:sp>
      <p:sp>
        <p:nvSpPr>
          <p:cNvPr id="11" name="Text 8"/>
          <p:cNvSpPr/>
          <p:nvPr/>
        </p:nvSpPr>
        <p:spPr>
          <a:xfrm>
            <a:off x="4867513" y="2665928"/>
            <a:ext cx="3435310"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NIH ChestX-ray14</a:t>
            </a:r>
            <a:endParaRPr lang="en-US" sz="1400" dirty="0"/>
          </a:p>
        </p:txBody>
      </p:sp>
      <p:sp>
        <p:nvSpPr>
          <p:cNvPr id="12" name="Text 9"/>
          <p:cNvSpPr/>
          <p:nvPr/>
        </p:nvSpPr>
        <p:spPr>
          <a:xfrm>
            <a:off x="4867513" y="3020378"/>
            <a:ext cx="3435310"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Brain Tumor Segmentation challenge datasets</a:t>
            </a:r>
            <a:endParaRPr lang="en-US" sz="1400" dirty="0"/>
          </a:p>
        </p:txBody>
      </p:sp>
      <p:sp>
        <p:nvSpPr>
          <p:cNvPr id="13" name="Shape 10"/>
          <p:cNvSpPr/>
          <p:nvPr/>
        </p:nvSpPr>
        <p:spPr>
          <a:xfrm>
            <a:off x="636508" y="4052173"/>
            <a:ext cx="3844528" cy="1675090"/>
          </a:xfrm>
          <a:prstGeom prst="roundRect">
            <a:avLst>
              <a:gd name="adj" fmla="val 4560"/>
            </a:avLst>
          </a:prstGeom>
          <a:solidFill>
            <a:srgbClr val="FFFFFF"/>
          </a:solidFill>
          <a:ln w="22860">
            <a:solidFill>
              <a:srgbClr val="C0C1D7"/>
            </a:solidFill>
            <a:prstDash val="solid"/>
          </a:ln>
        </p:spPr>
      </p:sp>
      <p:sp>
        <p:nvSpPr>
          <p:cNvPr id="14" name="Text 11"/>
          <p:cNvSpPr/>
          <p:nvPr/>
        </p:nvSpPr>
        <p:spPr>
          <a:xfrm>
            <a:off x="841177" y="4256842"/>
            <a:ext cx="2377559" cy="284083"/>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Variant Interpretation</a:t>
            </a:r>
            <a:endParaRPr lang="en-US" sz="1750" dirty="0"/>
          </a:p>
        </p:txBody>
      </p:sp>
      <p:sp>
        <p:nvSpPr>
          <p:cNvPr id="15" name="Text 12"/>
          <p:cNvSpPr/>
          <p:nvPr/>
        </p:nvSpPr>
        <p:spPr>
          <a:xfrm>
            <a:off x="841177" y="4649986"/>
            <a:ext cx="3435191"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ClinVar</a:t>
            </a:r>
            <a:endParaRPr lang="en-US" sz="1400" dirty="0"/>
          </a:p>
        </p:txBody>
      </p:sp>
      <p:sp>
        <p:nvSpPr>
          <p:cNvPr id="16" name="Text 13"/>
          <p:cNvSpPr/>
          <p:nvPr/>
        </p:nvSpPr>
        <p:spPr>
          <a:xfrm>
            <a:off x="841177" y="5004435"/>
            <a:ext cx="3435191"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Ensembl gene annotations</a:t>
            </a:r>
            <a:endParaRPr lang="en-US" sz="1400" dirty="0"/>
          </a:p>
        </p:txBody>
      </p:sp>
      <p:sp>
        <p:nvSpPr>
          <p:cNvPr id="17" name="Shape 14"/>
          <p:cNvSpPr/>
          <p:nvPr/>
        </p:nvSpPr>
        <p:spPr>
          <a:xfrm>
            <a:off x="4662845" y="4052173"/>
            <a:ext cx="3844647" cy="1675090"/>
          </a:xfrm>
          <a:prstGeom prst="roundRect">
            <a:avLst>
              <a:gd name="adj" fmla="val 4560"/>
            </a:avLst>
          </a:prstGeom>
          <a:solidFill>
            <a:srgbClr val="FFFFFF"/>
          </a:solidFill>
          <a:ln w="22860">
            <a:solidFill>
              <a:srgbClr val="C0C1D7"/>
            </a:solidFill>
            <a:prstDash val="solid"/>
          </a:ln>
        </p:spPr>
      </p:sp>
      <p:sp>
        <p:nvSpPr>
          <p:cNvPr id="18" name="Text 15"/>
          <p:cNvSpPr/>
          <p:nvPr/>
        </p:nvSpPr>
        <p:spPr>
          <a:xfrm>
            <a:off x="4867513" y="4256842"/>
            <a:ext cx="2273260" cy="284083"/>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Design Choice</a:t>
            </a:r>
            <a:endParaRPr lang="en-US" sz="1750" dirty="0"/>
          </a:p>
        </p:txBody>
      </p:sp>
      <p:sp>
        <p:nvSpPr>
          <p:cNvPr id="19" name="Text 16"/>
          <p:cNvSpPr/>
          <p:nvPr/>
        </p:nvSpPr>
        <p:spPr>
          <a:xfrm>
            <a:off x="4867513" y="4649986"/>
            <a:ext cx="3435310" cy="87260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Multiple datasets reduce dataset-specific bias and test generalization across populations and institutions</a:t>
            </a:r>
            <a:endParaRPr lang="en-US" sz="1400" dirty="0"/>
          </a:p>
        </p:txBody>
      </p:sp>
      <p:sp>
        <p:nvSpPr>
          <p:cNvPr id="20" name="Shape 17"/>
          <p:cNvSpPr/>
          <p:nvPr/>
        </p:nvSpPr>
        <p:spPr>
          <a:xfrm>
            <a:off x="636508" y="5909072"/>
            <a:ext cx="7870984" cy="1093351"/>
          </a:xfrm>
          <a:prstGeom prst="roundRect">
            <a:avLst>
              <a:gd name="adj" fmla="val 6986"/>
            </a:avLst>
          </a:prstGeom>
          <a:solidFill>
            <a:srgbClr val="FFFFFF"/>
          </a:solidFill>
          <a:ln w="22860">
            <a:solidFill>
              <a:srgbClr val="C0C1D7"/>
            </a:solidFill>
            <a:prstDash val="solid"/>
          </a:ln>
        </p:spPr>
      </p:sp>
      <p:sp>
        <p:nvSpPr>
          <p:cNvPr id="21" name="Text 18"/>
          <p:cNvSpPr/>
          <p:nvPr/>
        </p:nvSpPr>
        <p:spPr>
          <a:xfrm>
            <a:off x="841177" y="6113740"/>
            <a:ext cx="2273260" cy="284083"/>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Emphasis</a:t>
            </a:r>
            <a:endParaRPr lang="en-US" sz="1750" dirty="0"/>
          </a:p>
        </p:txBody>
      </p:sp>
      <p:sp>
        <p:nvSpPr>
          <p:cNvPr id="22" name="Text 19"/>
          <p:cNvSpPr/>
          <p:nvPr/>
        </p:nvSpPr>
        <p:spPr>
          <a:xfrm>
            <a:off x="841177" y="6506885"/>
            <a:ext cx="7461647" cy="290870"/>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Publicly available datasets ensure reproducibility and scientific credibility</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071324"/>
            <a:ext cx="623458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Ethical Considerations</a:t>
            </a:r>
            <a:endParaRPr lang="en-US" sz="4450" dirty="0"/>
          </a:p>
        </p:txBody>
      </p:sp>
      <p:sp>
        <p:nvSpPr>
          <p:cNvPr id="3" name="Text 1"/>
          <p:cNvSpPr/>
          <p:nvPr/>
        </p:nvSpPr>
        <p:spPr>
          <a:xfrm>
            <a:off x="793790" y="223373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Genetic data is among the most sensitive forms of personal information.</a:t>
            </a:r>
            <a:endParaRPr lang="en-US" sz="1750" dirty="0"/>
          </a:p>
        </p:txBody>
      </p:sp>
      <p:sp>
        <p:nvSpPr>
          <p:cNvPr id="4" name="Text 2"/>
          <p:cNvSpPr/>
          <p:nvPr/>
        </p:nvSpPr>
        <p:spPr>
          <a:xfrm>
            <a:off x="793790" y="285178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Misuse can have serious consequences.</a:t>
            </a:r>
            <a:endParaRPr lang="en-US" sz="1750" dirty="0"/>
          </a:p>
        </p:txBody>
      </p:sp>
      <p:sp>
        <p:nvSpPr>
          <p:cNvPr id="5" name="Shape 3"/>
          <p:cNvSpPr/>
          <p:nvPr/>
        </p:nvSpPr>
        <p:spPr>
          <a:xfrm>
            <a:off x="793790" y="3469838"/>
            <a:ext cx="6407944" cy="1730812"/>
          </a:xfrm>
          <a:prstGeom prst="roundRect">
            <a:avLst>
              <a:gd name="adj" fmla="val 8453"/>
            </a:avLst>
          </a:prstGeom>
          <a:solidFill>
            <a:srgbClr val="FFFFFF"/>
          </a:solidFill>
          <a:ln w="30480">
            <a:solidFill>
              <a:srgbClr val="C0C1D7"/>
            </a:solidFill>
            <a:prstDash val="solid"/>
          </a:ln>
        </p:spPr>
      </p:sp>
      <p:sp>
        <p:nvSpPr>
          <p:cNvPr id="6" name="Shape 4"/>
          <p:cNvSpPr/>
          <p:nvPr/>
        </p:nvSpPr>
        <p:spPr>
          <a:xfrm>
            <a:off x="763310" y="3469838"/>
            <a:ext cx="121920" cy="1730812"/>
          </a:xfrm>
          <a:prstGeom prst="roundRect">
            <a:avLst>
              <a:gd name="adj" fmla="val 78139"/>
            </a:avLst>
          </a:prstGeom>
          <a:solidFill>
            <a:srgbClr val="4950BC"/>
          </a:solidFill>
          <a:ln/>
        </p:spPr>
      </p:sp>
      <p:sp>
        <p:nvSpPr>
          <p:cNvPr id="7" name="Text 5"/>
          <p:cNvSpPr/>
          <p:nvPr/>
        </p:nvSpPr>
        <p:spPr>
          <a:xfrm>
            <a:off x="1142524" y="3727133"/>
            <a:ext cx="3756779"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Privacy &amp; Data Governance</a:t>
            </a:r>
            <a:endParaRPr lang="en-US" sz="2200" dirty="0"/>
          </a:p>
        </p:txBody>
      </p:sp>
      <p:sp>
        <p:nvSpPr>
          <p:cNvPr id="8" name="Text 6"/>
          <p:cNvSpPr/>
          <p:nvPr/>
        </p:nvSpPr>
        <p:spPr>
          <a:xfrm>
            <a:off x="1142524" y="4217551"/>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Anonymization, controlled access, human-in-the-loop decision-making</a:t>
            </a:r>
            <a:endParaRPr lang="en-US" sz="1750" dirty="0"/>
          </a:p>
        </p:txBody>
      </p:sp>
      <p:sp>
        <p:nvSpPr>
          <p:cNvPr id="9" name="Shape 7"/>
          <p:cNvSpPr/>
          <p:nvPr/>
        </p:nvSpPr>
        <p:spPr>
          <a:xfrm>
            <a:off x="7428548" y="3469838"/>
            <a:ext cx="6408063" cy="1730812"/>
          </a:xfrm>
          <a:prstGeom prst="roundRect">
            <a:avLst>
              <a:gd name="adj" fmla="val 8453"/>
            </a:avLst>
          </a:prstGeom>
          <a:solidFill>
            <a:srgbClr val="FFFFFF"/>
          </a:solidFill>
          <a:ln w="30480">
            <a:solidFill>
              <a:srgbClr val="C0C1D7"/>
            </a:solidFill>
            <a:prstDash val="solid"/>
          </a:ln>
        </p:spPr>
      </p:sp>
      <p:sp>
        <p:nvSpPr>
          <p:cNvPr id="10" name="Shape 8"/>
          <p:cNvSpPr/>
          <p:nvPr/>
        </p:nvSpPr>
        <p:spPr>
          <a:xfrm>
            <a:off x="7398067" y="3469838"/>
            <a:ext cx="121920" cy="1730812"/>
          </a:xfrm>
          <a:prstGeom prst="roundRect">
            <a:avLst>
              <a:gd name="adj" fmla="val 78139"/>
            </a:avLst>
          </a:prstGeom>
          <a:solidFill>
            <a:srgbClr val="4950BC"/>
          </a:solidFill>
          <a:ln/>
        </p:spPr>
      </p:sp>
      <p:sp>
        <p:nvSpPr>
          <p:cNvPr id="11" name="Text 9"/>
          <p:cNvSpPr/>
          <p:nvPr/>
        </p:nvSpPr>
        <p:spPr>
          <a:xfrm>
            <a:off x="7777282" y="3727133"/>
            <a:ext cx="3008828"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Regulatory Alignment</a:t>
            </a:r>
            <a:endParaRPr lang="en-US" sz="2200" dirty="0"/>
          </a:p>
        </p:txBody>
      </p:sp>
      <p:sp>
        <p:nvSpPr>
          <p:cNvPr id="12" name="Text 10"/>
          <p:cNvSpPr/>
          <p:nvPr/>
        </p:nvSpPr>
        <p:spPr>
          <a:xfrm>
            <a:off x="7777282" y="4217551"/>
            <a:ext cx="580203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GDPR and HIPAA principles</a:t>
            </a:r>
            <a:endParaRPr lang="en-US" sz="1750" dirty="0"/>
          </a:p>
        </p:txBody>
      </p:sp>
      <p:sp>
        <p:nvSpPr>
          <p:cNvPr id="13" name="Shape 11"/>
          <p:cNvSpPr/>
          <p:nvPr/>
        </p:nvSpPr>
        <p:spPr>
          <a:xfrm>
            <a:off x="793790" y="5427464"/>
            <a:ext cx="6407944" cy="1730812"/>
          </a:xfrm>
          <a:prstGeom prst="roundRect">
            <a:avLst>
              <a:gd name="adj" fmla="val 8453"/>
            </a:avLst>
          </a:prstGeom>
          <a:solidFill>
            <a:srgbClr val="FFFFFF"/>
          </a:solidFill>
          <a:ln w="30480">
            <a:solidFill>
              <a:srgbClr val="C0C1D7"/>
            </a:solidFill>
            <a:prstDash val="solid"/>
          </a:ln>
        </p:spPr>
      </p:sp>
      <p:sp>
        <p:nvSpPr>
          <p:cNvPr id="14" name="Shape 12"/>
          <p:cNvSpPr/>
          <p:nvPr/>
        </p:nvSpPr>
        <p:spPr>
          <a:xfrm>
            <a:off x="763310" y="5427464"/>
            <a:ext cx="121920" cy="1730812"/>
          </a:xfrm>
          <a:prstGeom prst="roundRect">
            <a:avLst>
              <a:gd name="adj" fmla="val 78139"/>
            </a:avLst>
          </a:prstGeom>
          <a:solidFill>
            <a:srgbClr val="4950BC"/>
          </a:solidFill>
          <a:ln/>
        </p:spPr>
      </p:sp>
      <p:sp>
        <p:nvSpPr>
          <p:cNvPr id="15" name="Text 13"/>
          <p:cNvSpPr/>
          <p:nvPr/>
        </p:nvSpPr>
        <p:spPr>
          <a:xfrm>
            <a:off x="1142524" y="56847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System Framing</a:t>
            </a:r>
            <a:endParaRPr lang="en-US" sz="2200" dirty="0"/>
          </a:p>
        </p:txBody>
      </p:sp>
      <p:sp>
        <p:nvSpPr>
          <p:cNvPr id="16" name="Text 14"/>
          <p:cNvSpPr/>
          <p:nvPr/>
        </p:nvSpPr>
        <p:spPr>
          <a:xfrm>
            <a:off x="1142524" y="6175177"/>
            <a:ext cx="580191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Assistive tool, not autonomous diagnostic authority</a:t>
            </a:r>
            <a:endParaRPr lang="en-US" sz="1750" dirty="0"/>
          </a:p>
        </p:txBody>
      </p:sp>
      <p:sp>
        <p:nvSpPr>
          <p:cNvPr id="17" name="Shape 15"/>
          <p:cNvSpPr/>
          <p:nvPr/>
        </p:nvSpPr>
        <p:spPr>
          <a:xfrm>
            <a:off x="7428548" y="5427464"/>
            <a:ext cx="6408063" cy="1730812"/>
          </a:xfrm>
          <a:prstGeom prst="roundRect">
            <a:avLst>
              <a:gd name="adj" fmla="val 8453"/>
            </a:avLst>
          </a:prstGeom>
          <a:solidFill>
            <a:srgbClr val="FFFFFF"/>
          </a:solidFill>
          <a:ln w="30480">
            <a:solidFill>
              <a:srgbClr val="C0C1D7"/>
            </a:solidFill>
            <a:prstDash val="solid"/>
          </a:ln>
        </p:spPr>
      </p:sp>
      <p:sp>
        <p:nvSpPr>
          <p:cNvPr id="18" name="Shape 16"/>
          <p:cNvSpPr/>
          <p:nvPr/>
        </p:nvSpPr>
        <p:spPr>
          <a:xfrm>
            <a:off x="7398067" y="5427464"/>
            <a:ext cx="121920" cy="1730812"/>
          </a:xfrm>
          <a:prstGeom prst="roundRect">
            <a:avLst>
              <a:gd name="adj" fmla="val 78139"/>
            </a:avLst>
          </a:prstGeom>
          <a:solidFill>
            <a:srgbClr val="4950BC"/>
          </a:solidFill>
          <a:ln/>
        </p:spPr>
      </p:sp>
      <p:sp>
        <p:nvSpPr>
          <p:cNvPr id="19" name="Text 17"/>
          <p:cNvSpPr/>
          <p:nvPr/>
        </p:nvSpPr>
        <p:spPr>
          <a:xfrm>
            <a:off x="7777282" y="56847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Role</a:t>
            </a:r>
            <a:endParaRPr lang="en-US" sz="2200" dirty="0"/>
          </a:p>
        </p:txBody>
      </p:sp>
      <p:sp>
        <p:nvSpPr>
          <p:cNvPr id="20" name="Text 18"/>
          <p:cNvSpPr/>
          <p:nvPr/>
        </p:nvSpPr>
        <p:spPr>
          <a:xfrm>
            <a:off x="7777282" y="6175177"/>
            <a:ext cx="580203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Domain experts remain central to interpretation and decision-making</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6509" y="1098471"/>
            <a:ext cx="6114336" cy="577215"/>
          </a:xfrm>
          <a:prstGeom prst="rect">
            <a:avLst/>
          </a:prstGeom>
          <a:noFill/>
          <a:ln/>
        </p:spPr>
        <p:txBody>
          <a:bodyPr wrap="none" lIns="0" tIns="0" rIns="0" bIns="0" rtlCol="0" anchor="t"/>
          <a:lstStyle/>
          <a:p>
            <a:pPr algn="l" indent="0" marL="0">
              <a:lnSpc>
                <a:spcPts val="4500"/>
              </a:lnSpc>
              <a:buNone/>
            </a:pPr>
            <a:r>
              <a:rPr lang="en-US" sz="3600" b="1" dirty="0">
                <a:solidFill>
                  <a:srgbClr val="000000"/>
                </a:solidFill>
                <a:latin typeface="Inter Bold" pitchFamily="34" charset="0"/>
                <a:ea typeface="Inter Bold" pitchFamily="34" charset="-122"/>
                <a:cs typeface="Inter Bold" pitchFamily="34" charset="-120"/>
              </a:rPr>
              <a:t>Addressing Bias &amp; Fairness</a:t>
            </a:r>
            <a:endParaRPr lang="en-US" sz="3600" dirty="0"/>
          </a:p>
        </p:txBody>
      </p:sp>
      <p:sp>
        <p:nvSpPr>
          <p:cNvPr id="4" name="Shape 1"/>
          <p:cNvSpPr/>
          <p:nvPr/>
        </p:nvSpPr>
        <p:spPr>
          <a:xfrm>
            <a:off x="646509" y="1952744"/>
            <a:ext cx="3833098" cy="1701522"/>
          </a:xfrm>
          <a:prstGeom prst="roundRect">
            <a:avLst>
              <a:gd name="adj" fmla="val 6449"/>
            </a:avLst>
          </a:prstGeom>
          <a:solidFill>
            <a:srgbClr val="FFFFFF"/>
          </a:solidFill>
          <a:ln w="22860">
            <a:solidFill>
              <a:srgbClr val="C0C1D7"/>
            </a:solidFill>
            <a:prstDash val="solid"/>
          </a:ln>
        </p:spPr>
      </p:sp>
      <p:sp>
        <p:nvSpPr>
          <p:cNvPr id="5" name="Shape 2"/>
          <p:cNvSpPr/>
          <p:nvPr/>
        </p:nvSpPr>
        <p:spPr>
          <a:xfrm>
            <a:off x="623649" y="1952744"/>
            <a:ext cx="91440" cy="1701522"/>
          </a:xfrm>
          <a:prstGeom prst="roundRect">
            <a:avLst>
              <a:gd name="adj" fmla="val 84857"/>
            </a:avLst>
          </a:prstGeom>
          <a:solidFill>
            <a:srgbClr val="4950BC"/>
          </a:solidFill>
          <a:ln/>
        </p:spPr>
      </p:sp>
      <p:sp>
        <p:nvSpPr>
          <p:cNvPr id="6" name="Text 3"/>
          <p:cNvSpPr/>
          <p:nvPr/>
        </p:nvSpPr>
        <p:spPr>
          <a:xfrm>
            <a:off x="922615" y="2160270"/>
            <a:ext cx="2309217" cy="2887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Population Diversity</a:t>
            </a:r>
            <a:endParaRPr lang="en-US" sz="1800" dirty="0"/>
          </a:p>
        </p:txBody>
      </p:sp>
      <p:sp>
        <p:nvSpPr>
          <p:cNvPr id="7" name="Text 4"/>
          <p:cNvSpPr/>
          <p:nvPr/>
        </p:nvSpPr>
        <p:spPr>
          <a:xfrm>
            <a:off x="922615" y="2559844"/>
            <a:ext cx="3349466" cy="886897"/>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Training data includes diverse ethnic backgrounds, geographic regions, and socioeconomic contexts</a:t>
            </a:r>
            <a:endParaRPr lang="en-US" sz="1450" dirty="0"/>
          </a:p>
        </p:txBody>
      </p:sp>
      <p:sp>
        <p:nvSpPr>
          <p:cNvPr id="8" name="Shape 5"/>
          <p:cNvSpPr/>
          <p:nvPr/>
        </p:nvSpPr>
        <p:spPr>
          <a:xfrm>
            <a:off x="4664273" y="1952744"/>
            <a:ext cx="3833217" cy="1701522"/>
          </a:xfrm>
          <a:prstGeom prst="roundRect">
            <a:avLst>
              <a:gd name="adj" fmla="val 6449"/>
            </a:avLst>
          </a:prstGeom>
          <a:solidFill>
            <a:srgbClr val="FFFFFF"/>
          </a:solidFill>
          <a:ln w="22860">
            <a:solidFill>
              <a:srgbClr val="C0C1D7"/>
            </a:solidFill>
            <a:prstDash val="solid"/>
          </a:ln>
        </p:spPr>
      </p:sp>
      <p:sp>
        <p:nvSpPr>
          <p:cNvPr id="9" name="Shape 6"/>
          <p:cNvSpPr/>
          <p:nvPr/>
        </p:nvSpPr>
        <p:spPr>
          <a:xfrm>
            <a:off x="4641413" y="1952744"/>
            <a:ext cx="91440" cy="1701522"/>
          </a:xfrm>
          <a:prstGeom prst="roundRect">
            <a:avLst>
              <a:gd name="adj" fmla="val 84857"/>
            </a:avLst>
          </a:prstGeom>
          <a:solidFill>
            <a:srgbClr val="4950BC"/>
          </a:solidFill>
          <a:ln/>
        </p:spPr>
      </p:sp>
      <p:sp>
        <p:nvSpPr>
          <p:cNvPr id="10" name="Text 7"/>
          <p:cNvSpPr/>
          <p:nvPr/>
        </p:nvSpPr>
        <p:spPr>
          <a:xfrm>
            <a:off x="4940379" y="2160270"/>
            <a:ext cx="2309217" cy="2887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Bias Detection</a:t>
            </a:r>
            <a:endParaRPr lang="en-US" sz="1800" dirty="0"/>
          </a:p>
        </p:txBody>
      </p:sp>
      <p:sp>
        <p:nvSpPr>
          <p:cNvPr id="11" name="Text 8"/>
          <p:cNvSpPr/>
          <p:nvPr/>
        </p:nvSpPr>
        <p:spPr>
          <a:xfrm>
            <a:off x="4940379" y="2559844"/>
            <a:ext cx="3349585" cy="886897"/>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Systematic evaluation of model performance across demographic groups</a:t>
            </a:r>
            <a:endParaRPr lang="en-US" sz="1450" dirty="0"/>
          </a:p>
        </p:txBody>
      </p:sp>
      <p:sp>
        <p:nvSpPr>
          <p:cNvPr id="12" name="Shape 9"/>
          <p:cNvSpPr/>
          <p:nvPr/>
        </p:nvSpPr>
        <p:spPr>
          <a:xfrm>
            <a:off x="646509" y="3838932"/>
            <a:ext cx="3833098" cy="1701522"/>
          </a:xfrm>
          <a:prstGeom prst="roundRect">
            <a:avLst>
              <a:gd name="adj" fmla="val 6449"/>
            </a:avLst>
          </a:prstGeom>
          <a:solidFill>
            <a:srgbClr val="FFFFFF"/>
          </a:solidFill>
          <a:ln w="22860">
            <a:solidFill>
              <a:srgbClr val="C0C1D7"/>
            </a:solidFill>
            <a:prstDash val="solid"/>
          </a:ln>
        </p:spPr>
      </p:sp>
      <p:sp>
        <p:nvSpPr>
          <p:cNvPr id="13" name="Shape 10"/>
          <p:cNvSpPr/>
          <p:nvPr/>
        </p:nvSpPr>
        <p:spPr>
          <a:xfrm>
            <a:off x="623649" y="3838932"/>
            <a:ext cx="91440" cy="1701522"/>
          </a:xfrm>
          <a:prstGeom prst="roundRect">
            <a:avLst>
              <a:gd name="adj" fmla="val 84857"/>
            </a:avLst>
          </a:prstGeom>
          <a:solidFill>
            <a:srgbClr val="4950BC"/>
          </a:solidFill>
          <a:ln/>
        </p:spPr>
      </p:sp>
      <p:sp>
        <p:nvSpPr>
          <p:cNvPr id="14" name="Text 11"/>
          <p:cNvSpPr/>
          <p:nvPr/>
        </p:nvSpPr>
        <p:spPr>
          <a:xfrm>
            <a:off x="922615" y="4046458"/>
            <a:ext cx="2331839" cy="2887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Fairness Constraints</a:t>
            </a:r>
            <a:endParaRPr lang="en-US" sz="1800" dirty="0"/>
          </a:p>
        </p:txBody>
      </p:sp>
      <p:sp>
        <p:nvSpPr>
          <p:cNvPr id="15" name="Text 12"/>
          <p:cNvSpPr/>
          <p:nvPr/>
        </p:nvSpPr>
        <p:spPr>
          <a:xfrm>
            <a:off x="922615" y="4446032"/>
            <a:ext cx="3349466" cy="886897"/>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Ensures predictions don't systematically disadvantage any population</a:t>
            </a:r>
            <a:endParaRPr lang="en-US" sz="1450" dirty="0"/>
          </a:p>
        </p:txBody>
      </p:sp>
      <p:sp>
        <p:nvSpPr>
          <p:cNvPr id="16" name="Shape 13"/>
          <p:cNvSpPr/>
          <p:nvPr/>
        </p:nvSpPr>
        <p:spPr>
          <a:xfrm>
            <a:off x="4664273" y="3838932"/>
            <a:ext cx="3833217" cy="1701522"/>
          </a:xfrm>
          <a:prstGeom prst="roundRect">
            <a:avLst>
              <a:gd name="adj" fmla="val 6449"/>
            </a:avLst>
          </a:prstGeom>
          <a:solidFill>
            <a:srgbClr val="FFFFFF"/>
          </a:solidFill>
          <a:ln w="22860">
            <a:solidFill>
              <a:srgbClr val="C0C1D7"/>
            </a:solidFill>
            <a:prstDash val="solid"/>
          </a:ln>
        </p:spPr>
      </p:sp>
      <p:sp>
        <p:nvSpPr>
          <p:cNvPr id="17" name="Shape 14"/>
          <p:cNvSpPr/>
          <p:nvPr/>
        </p:nvSpPr>
        <p:spPr>
          <a:xfrm>
            <a:off x="4641413" y="3838932"/>
            <a:ext cx="91440" cy="1701522"/>
          </a:xfrm>
          <a:prstGeom prst="roundRect">
            <a:avLst>
              <a:gd name="adj" fmla="val 84857"/>
            </a:avLst>
          </a:prstGeom>
          <a:solidFill>
            <a:srgbClr val="4950BC"/>
          </a:solidFill>
          <a:ln/>
        </p:spPr>
      </p:sp>
      <p:sp>
        <p:nvSpPr>
          <p:cNvPr id="18" name="Text 15"/>
          <p:cNvSpPr/>
          <p:nvPr/>
        </p:nvSpPr>
        <p:spPr>
          <a:xfrm>
            <a:off x="4940379" y="4046458"/>
            <a:ext cx="3124438" cy="2887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Transparency in Limitations</a:t>
            </a:r>
            <a:endParaRPr lang="en-US" sz="1800" dirty="0"/>
          </a:p>
        </p:txBody>
      </p:sp>
      <p:sp>
        <p:nvSpPr>
          <p:cNvPr id="19" name="Text 16"/>
          <p:cNvSpPr/>
          <p:nvPr/>
        </p:nvSpPr>
        <p:spPr>
          <a:xfrm>
            <a:off x="4940379" y="4446032"/>
            <a:ext cx="3349585" cy="591264"/>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Clear documentation of where model performance varies by population</a:t>
            </a:r>
            <a:endParaRPr lang="en-US" sz="1450" dirty="0"/>
          </a:p>
        </p:txBody>
      </p:sp>
      <p:sp>
        <p:nvSpPr>
          <p:cNvPr id="20" name="Shape 17"/>
          <p:cNvSpPr/>
          <p:nvPr/>
        </p:nvSpPr>
        <p:spPr>
          <a:xfrm>
            <a:off x="646509" y="5725120"/>
            <a:ext cx="3833098" cy="1405890"/>
          </a:xfrm>
          <a:prstGeom prst="roundRect">
            <a:avLst>
              <a:gd name="adj" fmla="val 7805"/>
            </a:avLst>
          </a:prstGeom>
          <a:solidFill>
            <a:srgbClr val="FFFFFF"/>
          </a:solidFill>
          <a:ln w="22860">
            <a:solidFill>
              <a:srgbClr val="C0C1D7"/>
            </a:solidFill>
            <a:prstDash val="solid"/>
          </a:ln>
        </p:spPr>
      </p:sp>
      <p:sp>
        <p:nvSpPr>
          <p:cNvPr id="21" name="Shape 18"/>
          <p:cNvSpPr/>
          <p:nvPr/>
        </p:nvSpPr>
        <p:spPr>
          <a:xfrm>
            <a:off x="623649" y="5725120"/>
            <a:ext cx="91440" cy="1405890"/>
          </a:xfrm>
          <a:prstGeom prst="roundRect">
            <a:avLst>
              <a:gd name="adj" fmla="val 84857"/>
            </a:avLst>
          </a:prstGeom>
          <a:solidFill>
            <a:srgbClr val="4950BC"/>
          </a:solidFill>
          <a:ln/>
        </p:spPr>
      </p:sp>
      <p:sp>
        <p:nvSpPr>
          <p:cNvPr id="22" name="Text 19"/>
          <p:cNvSpPr/>
          <p:nvPr/>
        </p:nvSpPr>
        <p:spPr>
          <a:xfrm>
            <a:off x="922615" y="5932646"/>
            <a:ext cx="2594015" cy="2887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Continuous Monitoring</a:t>
            </a:r>
            <a:endParaRPr lang="en-US" sz="1800" dirty="0"/>
          </a:p>
        </p:txBody>
      </p:sp>
      <p:sp>
        <p:nvSpPr>
          <p:cNvPr id="23" name="Text 20"/>
          <p:cNvSpPr/>
          <p:nvPr/>
        </p:nvSpPr>
        <p:spPr>
          <a:xfrm>
            <a:off x="922615" y="6332220"/>
            <a:ext cx="3349466" cy="591264"/>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Ongoing assessment as system is deployed in real-world settings</a:t>
            </a:r>
            <a:endParaRPr lang="en-US" sz="1450" dirty="0"/>
          </a:p>
        </p:txBody>
      </p:sp>
      <p:sp>
        <p:nvSpPr>
          <p:cNvPr id="24" name="Shape 21"/>
          <p:cNvSpPr/>
          <p:nvPr/>
        </p:nvSpPr>
        <p:spPr>
          <a:xfrm>
            <a:off x="4664273" y="5725120"/>
            <a:ext cx="3833217" cy="1405890"/>
          </a:xfrm>
          <a:prstGeom prst="roundRect">
            <a:avLst>
              <a:gd name="adj" fmla="val 7805"/>
            </a:avLst>
          </a:prstGeom>
          <a:solidFill>
            <a:srgbClr val="FFFFFF"/>
          </a:solidFill>
          <a:ln w="22860">
            <a:solidFill>
              <a:srgbClr val="C0C1D7"/>
            </a:solidFill>
            <a:prstDash val="solid"/>
          </a:ln>
        </p:spPr>
      </p:sp>
      <p:sp>
        <p:nvSpPr>
          <p:cNvPr id="25" name="Shape 22"/>
          <p:cNvSpPr/>
          <p:nvPr/>
        </p:nvSpPr>
        <p:spPr>
          <a:xfrm>
            <a:off x="4641413" y="5725120"/>
            <a:ext cx="91440" cy="1405890"/>
          </a:xfrm>
          <a:prstGeom prst="roundRect">
            <a:avLst>
              <a:gd name="adj" fmla="val 84857"/>
            </a:avLst>
          </a:prstGeom>
          <a:solidFill>
            <a:srgbClr val="4950BC"/>
          </a:solidFill>
          <a:ln/>
        </p:spPr>
      </p:sp>
      <p:sp>
        <p:nvSpPr>
          <p:cNvPr id="26" name="Text 23"/>
          <p:cNvSpPr/>
          <p:nvPr/>
        </p:nvSpPr>
        <p:spPr>
          <a:xfrm>
            <a:off x="4940379" y="5932646"/>
            <a:ext cx="2840474" cy="2887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Stakeholder Engagement</a:t>
            </a:r>
            <a:endParaRPr lang="en-US" sz="1800" dirty="0"/>
          </a:p>
        </p:txBody>
      </p:sp>
      <p:sp>
        <p:nvSpPr>
          <p:cNvPr id="27" name="Text 24"/>
          <p:cNvSpPr/>
          <p:nvPr/>
        </p:nvSpPr>
        <p:spPr>
          <a:xfrm>
            <a:off x="4940379" y="6332220"/>
            <a:ext cx="3349585" cy="591264"/>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Collaboration with patient advocacy groups and diverse clinical teams</a:t>
            </a: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2955" y="615434"/>
            <a:ext cx="7578090" cy="1188482"/>
          </a:xfrm>
          <a:prstGeom prst="rect">
            <a:avLst/>
          </a:prstGeom>
          <a:noFill/>
          <a:ln/>
        </p:spPr>
        <p:txBody>
          <a:bodyPr wrap="square" lIns="0" tIns="0" rIns="0" bIns="0" rtlCol="0" anchor="t"/>
          <a:lstStyle/>
          <a:p>
            <a:pPr algn="l" indent="0" marL="0">
              <a:lnSpc>
                <a:spcPts val="4650"/>
              </a:lnSpc>
              <a:buNone/>
            </a:pPr>
            <a:r>
              <a:rPr lang="en-US" sz="3700" b="1" dirty="0">
                <a:solidFill>
                  <a:srgbClr val="000000"/>
                </a:solidFill>
                <a:latin typeface="Inter Bold" pitchFamily="34" charset="0"/>
                <a:ea typeface="Inter Bold" pitchFamily="34" charset="-122"/>
                <a:cs typeface="Inter Bold" pitchFamily="34" charset="-120"/>
              </a:rPr>
              <a:t>System Architecture &amp; Engineering</a:t>
            </a:r>
            <a:endParaRPr lang="en-US" sz="3700" dirty="0"/>
          </a:p>
        </p:txBody>
      </p:sp>
      <p:sp>
        <p:nvSpPr>
          <p:cNvPr id="4" name="Shape 1"/>
          <p:cNvSpPr/>
          <p:nvPr/>
        </p:nvSpPr>
        <p:spPr>
          <a:xfrm>
            <a:off x="782955" y="2089071"/>
            <a:ext cx="3693914" cy="2253615"/>
          </a:xfrm>
          <a:prstGeom prst="roundRect">
            <a:avLst>
              <a:gd name="adj" fmla="val 4869"/>
            </a:avLst>
          </a:prstGeom>
          <a:solidFill>
            <a:srgbClr val="FFFFFF"/>
          </a:solidFill>
          <a:ln w="22860">
            <a:solidFill>
              <a:srgbClr val="C0C1D7"/>
            </a:solidFill>
            <a:prstDash val="solid"/>
          </a:ln>
        </p:spPr>
      </p:sp>
      <p:sp>
        <p:nvSpPr>
          <p:cNvPr id="5" name="Shape 2"/>
          <p:cNvSpPr/>
          <p:nvPr/>
        </p:nvSpPr>
        <p:spPr>
          <a:xfrm>
            <a:off x="760095" y="2089071"/>
            <a:ext cx="91440" cy="2253615"/>
          </a:xfrm>
          <a:prstGeom prst="roundRect">
            <a:avLst>
              <a:gd name="adj" fmla="val 87345"/>
            </a:avLst>
          </a:prstGeom>
          <a:solidFill>
            <a:srgbClr val="4950BC"/>
          </a:solidFill>
          <a:ln/>
        </p:spPr>
      </p:sp>
      <p:sp>
        <p:nvSpPr>
          <p:cNvPr id="6" name="Text 3"/>
          <p:cNvSpPr/>
          <p:nvPr/>
        </p:nvSpPr>
        <p:spPr>
          <a:xfrm>
            <a:off x="1064538" y="2302073"/>
            <a:ext cx="2376964" cy="297061"/>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Modular Design</a:t>
            </a:r>
            <a:endParaRPr lang="en-US" sz="1850" dirty="0"/>
          </a:p>
        </p:txBody>
      </p:sp>
      <p:sp>
        <p:nvSpPr>
          <p:cNvPr id="7" name="Text 4"/>
          <p:cNvSpPr/>
          <p:nvPr/>
        </p:nvSpPr>
        <p:spPr>
          <a:xfrm>
            <a:off x="1064538" y="2713196"/>
            <a:ext cx="3199328" cy="60840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Each component clearly separated and documented</a:t>
            </a:r>
            <a:endParaRPr lang="en-US" sz="1450" dirty="0"/>
          </a:p>
        </p:txBody>
      </p:sp>
      <p:sp>
        <p:nvSpPr>
          <p:cNvPr id="8" name="Shape 5"/>
          <p:cNvSpPr/>
          <p:nvPr/>
        </p:nvSpPr>
        <p:spPr>
          <a:xfrm>
            <a:off x="4667012" y="2089071"/>
            <a:ext cx="3694033" cy="2253615"/>
          </a:xfrm>
          <a:prstGeom prst="roundRect">
            <a:avLst>
              <a:gd name="adj" fmla="val 4869"/>
            </a:avLst>
          </a:prstGeom>
          <a:solidFill>
            <a:srgbClr val="FFFFFF"/>
          </a:solidFill>
          <a:ln w="22860">
            <a:solidFill>
              <a:srgbClr val="C0C1D7"/>
            </a:solidFill>
            <a:prstDash val="solid"/>
          </a:ln>
        </p:spPr>
      </p:sp>
      <p:sp>
        <p:nvSpPr>
          <p:cNvPr id="9" name="Shape 6"/>
          <p:cNvSpPr/>
          <p:nvPr/>
        </p:nvSpPr>
        <p:spPr>
          <a:xfrm>
            <a:off x="4644152" y="2089071"/>
            <a:ext cx="91440" cy="2253615"/>
          </a:xfrm>
          <a:prstGeom prst="roundRect">
            <a:avLst>
              <a:gd name="adj" fmla="val 87345"/>
            </a:avLst>
          </a:prstGeom>
          <a:solidFill>
            <a:srgbClr val="4950BC"/>
          </a:solidFill>
          <a:ln/>
        </p:spPr>
      </p:sp>
      <p:sp>
        <p:nvSpPr>
          <p:cNvPr id="10" name="Text 7"/>
          <p:cNvSpPr/>
          <p:nvPr/>
        </p:nvSpPr>
        <p:spPr>
          <a:xfrm>
            <a:off x="4948595" y="2302073"/>
            <a:ext cx="2376964" cy="297061"/>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Components</a:t>
            </a:r>
            <a:endParaRPr lang="en-US" sz="1850" dirty="0"/>
          </a:p>
        </p:txBody>
      </p:sp>
      <p:sp>
        <p:nvSpPr>
          <p:cNvPr id="11" name="Text 8"/>
          <p:cNvSpPr/>
          <p:nvPr/>
        </p:nvSpPr>
        <p:spPr>
          <a:xfrm>
            <a:off x="4948595" y="2713196"/>
            <a:ext cx="3199447"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Preprocessing pipelines</a:t>
            </a:r>
            <a:endParaRPr lang="en-US" sz="1450" dirty="0"/>
          </a:p>
        </p:txBody>
      </p:sp>
      <p:sp>
        <p:nvSpPr>
          <p:cNvPr id="12" name="Text 9"/>
          <p:cNvSpPr/>
          <p:nvPr/>
        </p:nvSpPr>
        <p:spPr>
          <a:xfrm>
            <a:off x="4948595" y="3083957"/>
            <a:ext cx="3199447"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Model architectures</a:t>
            </a:r>
            <a:endParaRPr lang="en-US" sz="1450" dirty="0"/>
          </a:p>
        </p:txBody>
      </p:sp>
      <p:sp>
        <p:nvSpPr>
          <p:cNvPr id="13" name="Text 10"/>
          <p:cNvSpPr/>
          <p:nvPr/>
        </p:nvSpPr>
        <p:spPr>
          <a:xfrm>
            <a:off x="4948595" y="3454717"/>
            <a:ext cx="3199447"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Training scripts</a:t>
            </a:r>
            <a:endParaRPr lang="en-US" sz="1450" dirty="0"/>
          </a:p>
        </p:txBody>
      </p:sp>
      <p:sp>
        <p:nvSpPr>
          <p:cNvPr id="14" name="Text 11"/>
          <p:cNvSpPr/>
          <p:nvPr/>
        </p:nvSpPr>
        <p:spPr>
          <a:xfrm>
            <a:off x="4948595" y="3825478"/>
            <a:ext cx="3199447"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Evaluation modules</a:t>
            </a:r>
            <a:endParaRPr lang="en-US" sz="1450" dirty="0"/>
          </a:p>
        </p:txBody>
      </p:sp>
      <p:sp>
        <p:nvSpPr>
          <p:cNvPr id="15" name="Shape 12"/>
          <p:cNvSpPr/>
          <p:nvPr/>
        </p:nvSpPr>
        <p:spPr>
          <a:xfrm>
            <a:off x="782955" y="4532828"/>
            <a:ext cx="3693914" cy="1445538"/>
          </a:xfrm>
          <a:prstGeom prst="roundRect">
            <a:avLst>
              <a:gd name="adj" fmla="val 7591"/>
            </a:avLst>
          </a:prstGeom>
          <a:solidFill>
            <a:srgbClr val="FFFFFF"/>
          </a:solidFill>
          <a:ln w="22860">
            <a:solidFill>
              <a:srgbClr val="C0C1D7"/>
            </a:solidFill>
            <a:prstDash val="solid"/>
          </a:ln>
        </p:spPr>
      </p:sp>
      <p:sp>
        <p:nvSpPr>
          <p:cNvPr id="16" name="Shape 13"/>
          <p:cNvSpPr/>
          <p:nvPr/>
        </p:nvSpPr>
        <p:spPr>
          <a:xfrm>
            <a:off x="760095" y="4532828"/>
            <a:ext cx="91440" cy="1445538"/>
          </a:xfrm>
          <a:prstGeom prst="roundRect">
            <a:avLst>
              <a:gd name="adj" fmla="val 87345"/>
            </a:avLst>
          </a:prstGeom>
          <a:solidFill>
            <a:srgbClr val="4950BC"/>
          </a:solidFill>
          <a:ln/>
        </p:spPr>
      </p:sp>
      <p:sp>
        <p:nvSpPr>
          <p:cNvPr id="17" name="Text 14"/>
          <p:cNvSpPr/>
          <p:nvPr/>
        </p:nvSpPr>
        <p:spPr>
          <a:xfrm>
            <a:off x="1064538" y="4745831"/>
            <a:ext cx="2376964" cy="297061"/>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Reproducibility</a:t>
            </a:r>
            <a:endParaRPr lang="en-US" sz="1850" dirty="0"/>
          </a:p>
        </p:txBody>
      </p:sp>
      <p:sp>
        <p:nvSpPr>
          <p:cNvPr id="18" name="Text 15"/>
          <p:cNvSpPr/>
          <p:nvPr/>
        </p:nvSpPr>
        <p:spPr>
          <a:xfrm>
            <a:off x="1064538" y="5156954"/>
            <a:ext cx="3199328" cy="60840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Suitable as academic exercise and foundation for future research</a:t>
            </a:r>
            <a:endParaRPr lang="en-US" sz="1450" dirty="0"/>
          </a:p>
        </p:txBody>
      </p:sp>
      <p:sp>
        <p:nvSpPr>
          <p:cNvPr id="19" name="Shape 16"/>
          <p:cNvSpPr/>
          <p:nvPr/>
        </p:nvSpPr>
        <p:spPr>
          <a:xfrm>
            <a:off x="4667012" y="4532828"/>
            <a:ext cx="3694033" cy="1445538"/>
          </a:xfrm>
          <a:prstGeom prst="roundRect">
            <a:avLst>
              <a:gd name="adj" fmla="val 7591"/>
            </a:avLst>
          </a:prstGeom>
          <a:solidFill>
            <a:srgbClr val="FFFFFF"/>
          </a:solidFill>
          <a:ln w="22860">
            <a:solidFill>
              <a:srgbClr val="C0C1D7"/>
            </a:solidFill>
            <a:prstDash val="solid"/>
          </a:ln>
        </p:spPr>
      </p:sp>
      <p:sp>
        <p:nvSpPr>
          <p:cNvPr id="20" name="Shape 17"/>
          <p:cNvSpPr/>
          <p:nvPr/>
        </p:nvSpPr>
        <p:spPr>
          <a:xfrm>
            <a:off x="4644152" y="4532828"/>
            <a:ext cx="91440" cy="1445538"/>
          </a:xfrm>
          <a:prstGeom prst="roundRect">
            <a:avLst>
              <a:gd name="adj" fmla="val 87345"/>
            </a:avLst>
          </a:prstGeom>
          <a:solidFill>
            <a:srgbClr val="4950BC"/>
          </a:solidFill>
          <a:ln/>
        </p:spPr>
      </p:sp>
      <p:sp>
        <p:nvSpPr>
          <p:cNvPr id="21" name="Text 18"/>
          <p:cNvSpPr/>
          <p:nvPr/>
        </p:nvSpPr>
        <p:spPr>
          <a:xfrm>
            <a:off x="4948595" y="4745831"/>
            <a:ext cx="2376964" cy="297061"/>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Extensibility</a:t>
            </a:r>
            <a:endParaRPr lang="en-US" sz="1850" dirty="0"/>
          </a:p>
        </p:txBody>
      </p:sp>
      <p:sp>
        <p:nvSpPr>
          <p:cNvPr id="22" name="Text 19"/>
          <p:cNvSpPr/>
          <p:nvPr/>
        </p:nvSpPr>
        <p:spPr>
          <a:xfrm>
            <a:off x="4948595" y="5156954"/>
            <a:ext cx="3199447" cy="60840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Designed for industry deployment and ongoing development</a:t>
            </a:r>
            <a:endParaRPr lang="en-US" sz="1450" dirty="0"/>
          </a:p>
        </p:txBody>
      </p:sp>
      <p:sp>
        <p:nvSpPr>
          <p:cNvPr id="23" name="Shape 20"/>
          <p:cNvSpPr/>
          <p:nvPr/>
        </p:nvSpPr>
        <p:spPr>
          <a:xfrm>
            <a:off x="782955" y="6168509"/>
            <a:ext cx="3693914" cy="1445538"/>
          </a:xfrm>
          <a:prstGeom prst="roundRect">
            <a:avLst>
              <a:gd name="adj" fmla="val 7591"/>
            </a:avLst>
          </a:prstGeom>
          <a:solidFill>
            <a:srgbClr val="FFFFFF"/>
          </a:solidFill>
          <a:ln w="22860">
            <a:solidFill>
              <a:srgbClr val="C0C1D7"/>
            </a:solidFill>
            <a:prstDash val="solid"/>
          </a:ln>
        </p:spPr>
      </p:sp>
      <p:sp>
        <p:nvSpPr>
          <p:cNvPr id="24" name="Shape 21"/>
          <p:cNvSpPr/>
          <p:nvPr/>
        </p:nvSpPr>
        <p:spPr>
          <a:xfrm>
            <a:off x="760095" y="6168509"/>
            <a:ext cx="91440" cy="1445538"/>
          </a:xfrm>
          <a:prstGeom prst="roundRect">
            <a:avLst>
              <a:gd name="adj" fmla="val 87345"/>
            </a:avLst>
          </a:prstGeom>
          <a:solidFill>
            <a:srgbClr val="4950BC"/>
          </a:solidFill>
          <a:ln/>
        </p:spPr>
      </p:sp>
      <p:sp>
        <p:nvSpPr>
          <p:cNvPr id="25" name="Text 22"/>
          <p:cNvSpPr/>
          <p:nvPr/>
        </p:nvSpPr>
        <p:spPr>
          <a:xfrm>
            <a:off x="1064538" y="6381512"/>
            <a:ext cx="2376964" cy="297061"/>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Suitable for</a:t>
            </a:r>
            <a:endParaRPr lang="en-US" sz="1850" dirty="0"/>
          </a:p>
        </p:txBody>
      </p:sp>
      <p:sp>
        <p:nvSpPr>
          <p:cNvPr id="26" name="Text 23"/>
          <p:cNvSpPr/>
          <p:nvPr/>
        </p:nvSpPr>
        <p:spPr>
          <a:xfrm>
            <a:off x="1064538" y="6792635"/>
            <a:ext cx="3199328" cy="60840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Research, clinical applications, and continuous improvement</a:t>
            </a:r>
            <a:endParaRPr lang="en-US" sz="1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350407"/>
            <a:ext cx="912256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Future Extensions &amp; Applications</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541151"/>
            <a:ext cx="226814" cy="226814"/>
          </a:xfrm>
          <a:prstGeom prst="rect">
            <a:avLst/>
          </a:prstGeom>
        </p:spPr>
      </p:pic>
      <p:sp>
        <p:nvSpPr>
          <p:cNvPr id="4" name="Shape 1"/>
          <p:cNvSpPr/>
          <p:nvPr/>
        </p:nvSpPr>
        <p:spPr>
          <a:xfrm>
            <a:off x="793790" y="2867858"/>
            <a:ext cx="6407944" cy="30480"/>
          </a:xfrm>
          <a:prstGeom prst="rect">
            <a:avLst/>
          </a:prstGeom>
          <a:solidFill>
            <a:srgbClr val="4950BC"/>
          </a:solidFill>
          <a:ln/>
        </p:spPr>
      </p:sp>
      <p:sp>
        <p:nvSpPr>
          <p:cNvPr id="5" name="Text 2"/>
          <p:cNvSpPr/>
          <p:nvPr/>
        </p:nvSpPr>
        <p:spPr>
          <a:xfrm>
            <a:off x="793790" y="3042166"/>
            <a:ext cx="6407944"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Graph Neural Networks: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Model gene-gene interactions</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8548" y="2541151"/>
            <a:ext cx="226814" cy="226814"/>
          </a:xfrm>
          <a:prstGeom prst="rect">
            <a:avLst/>
          </a:prstGeom>
        </p:spPr>
      </p:pic>
      <p:sp>
        <p:nvSpPr>
          <p:cNvPr id="7" name="Shape 3"/>
          <p:cNvSpPr/>
          <p:nvPr/>
        </p:nvSpPr>
        <p:spPr>
          <a:xfrm>
            <a:off x="7428548" y="2867858"/>
            <a:ext cx="6408063" cy="30480"/>
          </a:xfrm>
          <a:prstGeom prst="rect">
            <a:avLst/>
          </a:prstGeom>
          <a:solidFill>
            <a:srgbClr val="4950BC"/>
          </a:solidFill>
          <a:ln/>
        </p:spPr>
      </p:sp>
      <p:sp>
        <p:nvSpPr>
          <p:cNvPr id="8" name="Text 4"/>
          <p:cNvSpPr/>
          <p:nvPr/>
        </p:nvSpPr>
        <p:spPr>
          <a:xfrm>
            <a:off x="7428548" y="3042166"/>
            <a:ext cx="6408063" cy="725805"/>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Additional Omics Data: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Transcriptomics, epigenomics integration</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193143"/>
            <a:ext cx="226814" cy="226814"/>
          </a:xfrm>
          <a:prstGeom prst="rect">
            <a:avLst/>
          </a:prstGeom>
        </p:spPr>
      </p:pic>
      <p:sp>
        <p:nvSpPr>
          <p:cNvPr id="10" name="Shape 5"/>
          <p:cNvSpPr/>
          <p:nvPr/>
        </p:nvSpPr>
        <p:spPr>
          <a:xfrm>
            <a:off x="793790" y="4519851"/>
            <a:ext cx="6407944" cy="30480"/>
          </a:xfrm>
          <a:prstGeom prst="rect">
            <a:avLst/>
          </a:prstGeom>
          <a:solidFill>
            <a:srgbClr val="4950BC"/>
          </a:solidFill>
          <a:ln/>
        </p:spPr>
      </p:sp>
      <p:sp>
        <p:nvSpPr>
          <p:cNvPr id="11" name="Text 6"/>
          <p:cNvSpPr/>
          <p:nvPr/>
        </p:nvSpPr>
        <p:spPr>
          <a:xfrm>
            <a:off x="793790" y="4694158"/>
            <a:ext cx="6407944"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Bayesian Uncertainty: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Quantify prediction confidence</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8548" y="4193143"/>
            <a:ext cx="226814" cy="226814"/>
          </a:xfrm>
          <a:prstGeom prst="rect">
            <a:avLst/>
          </a:prstGeom>
        </p:spPr>
      </p:pic>
      <p:sp>
        <p:nvSpPr>
          <p:cNvPr id="13" name="Shape 7"/>
          <p:cNvSpPr/>
          <p:nvPr/>
        </p:nvSpPr>
        <p:spPr>
          <a:xfrm>
            <a:off x="7428548" y="4519851"/>
            <a:ext cx="6408063" cy="30480"/>
          </a:xfrm>
          <a:prstGeom prst="rect">
            <a:avLst/>
          </a:prstGeom>
          <a:solidFill>
            <a:srgbClr val="4950BC"/>
          </a:solidFill>
          <a:ln/>
        </p:spPr>
      </p:sp>
      <p:sp>
        <p:nvSpPr>
          <p:cNvPr id="14" name="Text 8"/>
          <p:cNvSpPr/>
          <p:nvPr/>
        </p:nvSpPr>
        <p:spPr>
          <a:xfrm>
            <a:off x="7428548" y="4694158"/>
            <a:ext cx="6408063"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Drug Target Discovery: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Identify therapeutic targets</a:t>
            </a:r>
            <a:endParaRPr lang="en-US" sz="175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5482233"/>
            <a:ext cx="226814" cy="226814"/>
          </a:xfrm>
          <a:prstGeom prst="rect">
            <a:avLst/>
          </a:prstGeom>
        </p:spPr>
      </p:pic>
      <p:sp>
        <p:nvSpPr>
          <p:cNvPr id="16" name="Shape 9"/>
          <p:cNvSpPr/>
          <p:nvPr/>
        </p:nvSpPr>
        <p:spPr>
          <a:xfrm>
            <a:off x="793790" y="5808940"/>
            <a:ext cx="6407944" cy="30480"/>
          </a:xfrm>
          <a:prstGeom prst="rect">
            <a:avLst/>
          </a:prstGeom>
          <a:solidFill>
            <a:srgbClr val="4950BC"/>
          </a:solidFill>
          <a:ln/>
        </p:spPr>
      </p:sp>
      <p:sp>
        <p:nvSpPr>
          <p:cNvPr id="17" name="Text 10"/>
          <p:cNvSpPr/>
          <p:nvPr/>
        </p:nvSpPr>
        <p:spPr>
          <a:xfrm>
            <a:off x="793790" y="5983248"/>
            <a:ext cx="6407944" cy="725805"/>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Clinical Trial Stratification: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Patient population segmentation</a:t>
            </a:r>
            <a:endParaRPr lang="en-US" sz="1750" dirty="0"/>
          </a:p>
        </p:txBody>
      </p:sp>
      <p:pic>
        <p:nvPicPr>
          <p:cNvPr id="18"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28548" y="5482233"/>
            <a:ext cx="226814" cy="226814"/>
          </a:xfrm>
          <a:prstGeom prst="rect">
            <a:avLst/>
          </a:prstGeom>
        </p:spPr>
      </p:pic>
      <p:sp>
        <p:nvSpPr>
          <p:cNvPr id="19" name="Shape 11"/>
          <p:cNvSpPr/>
          <p:nvPr/>
        </p:nvSpPr>
        <p:spPr>
          <a:xfrm>
            <a:off x="7428548" y="5808940"/>
            <a:ext cx="6408063" cy="30480"/>
          </a:xfrm>
          <a:prstGeom prst="rect">
            <a:avLst/>
          </a:prstGeom>
          <a:solidFill>
            <a:srgbClr val="4950BC"/>
          </a:solidFill>
          <a:ln/>
        </p:spPr>
      </p:sp>
      <p:sp>
        <p:nvSpPr>
          <p:cNvPr id="20" name="Text 12"/>
          <p:cNvSpPr/>
          <p:nvPr/>
        </p:nvSpPr>
        <p:spPr>
          <a:xfrm>
            <a:off x="7428548" y="5983248"/>
            <a:ext cx="6408063"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Continuous Evolution: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System designed to grow and adapt</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396835" y="543163"/>
            <a:ext cx="4457700"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Real-World Clinical Applications</a:t>
            </a:r>
            <a:endParaRPr lang="en-US" sz="2200" dirty="0"/>
          </a:p>
        </p:txBody>
      </p:sp>
      <p:sp>
        <p:nvSpPr>
          <p:cNvPr id="4" name="Shape 1"/>
          <p:cNvSpPr/>
          <p:nvPr/>
        </p:nvSpPr>
        <p:spPr>
          <a:xfrm>
            <a:off x="396835" y="1237536"/>
            <a:ext cx="8350329" cy="838676"/>
          </a:xfrm>
          <a:prstGeom prst="roundRect">
            <a:avLst>
              <a:gd name="adj" fmla="val 8722"/>
            </a:avLst>
          </a:prstGeom>
          <a:solidFill>
            <a:srgbClr val="FFFFFF"/>
          </a:solidFill>
          <a:ln/>
        </p:spPr>
      </p:sp>
      <p:sp>
        <p:nvSpPr>
          <p:cNvPr id="5" name="Shape 2"/>
          <p:cNvSpPr/>
          <p:nvPr/>
        </p:nvSpPr>
        <p:spPr>
          <a:xfrm>
            <a:off x="396835" y="1222296"/>
            <a:ext cx="8350329" cy="60960"/>
          </a:xfrm>
          <a:prstGeom prst="roundRect">
            <a:avLst>
              <a:gd name="adj" fmla="val 78139"/>
            </a:avLst>
          </a:prstGeom>
          <a:solidFill>
            <a:srgbClr val="4950BC"/>
          </a:solidFill>
          <a:ln/>
        </p:spPr>
      </p:sp>
      <p:sp>
        <p:nvSpPr>
          <p:cNvPr id="6" name="Shape 3"/>
          <p:cNvSpPr/>
          <p:nvPr/>
        </p:nvSpPr>
        <p:spPr>
          <a:xfrm>
            <a:off x="4401919" y="1067514"/>
            <a:ext cx="340162" cy="340162"/>
          </a:xfrm>
          <a:prstGeom prst="roundRect">
            <a:avLst>
              <a:gd name="adj" fmla="val 268813"/>
            </a:avLst>
          </a:prstGeom>
          <a:solidFill>
            <a:srgbClr val="4950BC"/>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3956" y="1169432"/>
            <a:ext cx="136088" cy="136088"/>
          </a:xfrm>
          <a:prstGeom prst="rect">
            <a:avLst/>
          </a:prstGeom>
        </p:spPr>
      </p:pic>
      <p:sp>
        <p:nvSpPr>
          <p:cNvPr id="8" name="Text 4"/>
          <p:cNvSpPr/>
          <p:nvPr/>
        </p:nvSpPr>
        <p:spPr>
          <a:xfrm>
            <a:off x="525423" y="1521023"/>
            <a:ext cx="161698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Rare Disease Diagnosis</a:t>
            </a:r>
            <a:endParaRPr lang="en-US" sz="1100" dirty="0"/>
          </a:p>
        </p:txBody>
      </p:sp>
      <p:sp>
        <p:nvSpPr>
          <p:cNvPr id="9" name="Text 5"/>
          <p:cNvSpPr/>
          <p:nvPr/>
        </p:nvSpPr>
        <p:spPr>
          <a:xfrm>
            <a:off x="525423" y="1766173"/>
            <a:ext cx="8093154"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Accelerate identification of rare genetic conditions where expertise is scarce</a:t>
            </a:r>
            <a:endParaRPr lang="en-US" sz="850" dirty="0"/>
          </a:p>
        </p:txBody>
      </p:sp>
      <p:sp>
        <p:nvSpPr>
          <p:cNvPr id="10" name="Shape 6"/>
          <p:cNvSpPr/>
          <p:nvPr/>
        </p:nvSpPr>
        <p:spPr>
          <a:xfrm>
            <a:off x="396835" y="2359581"/>
            <a:ext cx="8350329" cy="838676"/>
          </a:xfrm>
          <a:prstGeom prst="roundRect">
            <a:avLst>
              <a:gd name="adj" fmla="val 8722"/>
            </a:avLst>
          </a:prstGeom>
          <a:solidFill>
            <a:srgbClr val="FFFFFF"/>
          </a:solidFill>
          <a:ln/>
        </p:spPr>
      </p:sp>
      <p:sp>
        <p:nvSpPr>
          <p:cNvPr id="11" name="Shape 7"/>
          <p:cNvSpPr/>
          <p:nvPr/>
        </p:nvSpPr>
        <p:spPr>
          <a:xfrm>
            <a:off x="396835" y="2344341"/>
            <a:ext cx="8350329" cy="60960"/>
          </a:xfrm>
          <a:prstGeom prst="roundRect">
            <a:avLst>
              <a:gd name="adj" fmla="val 78139"/>
            </a:avLst>
          </a:prstGeom>
          <a:solidFill>
            <a:srgbClr val="4950BC"/>
          </a:solidFill>
          <a:ln/>
        </p:spPr>
      </p:sp>
      <p:sp>
        <p:nvSpPr>
          <p:cNvPr id="12" name="Shape 8"/>
          <p:cNvSpPr/>
          <p:nvPr/>
        </p:nvSpPr>
        <p:spPr>
          <a:xfrm>
            <a:off x="4401919" y="2189559"/>
            <a:ext cx="340162" cy="340162"/>
          </a:xfrm>
          <a:prstGeom prst="roundRect">
            <a:avLst>
              <a:gd name="adj" fmla="val 268813"/>
            </a:avLst>
          </a:prstGeom>
          <a:solidFill>
            <a:srgbClr val="4950BC"/>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3956" y="2291477"/>
            <a:ext cx="136088" cy="136088"/>
          </a:xfrm>
          <a:prstGeom prst="rect">
            <a:avLst/>
          </a:prstGeom>
        </p:spPr>
      </p:pic>
      <p:sp>
        <p:nvSpPr>
          <p:cNvPr id="14" name="Text 9"/>
          <p:cNvSpPr/>
          <p:nvPr/>
        </p:nvSpPr>
        <p:spPr>
          <a:xfrm>
            <a:off x="525423" y="264306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Precision Medicine</a:t>
            </a:r>
            <a:endParaRPr lang="en-US" sz="1100" dirty="0"/>
          </a:p>
        </p:txBody>
      </p:sp>
      <p:sp>
        <p:nvSpPr>
          <p:cNvPr id="15" name="Text 10"/>
          <p:cNvSpPr/>
          <p:nvPr/>
        </p:nvSpPr>
        <p:spPr>
          <a:xfrm>
            <a:off x="525423" y="2888218"/>
            <a:ext cx="8093154"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Tailor treatment recommendations based on individual genetic and imaging profiles</a:t>
            </a:r>
            <a:endParaRPr lang="en-US" sz="850" dirty="0"/>
          </a:p>
        </p:txBody>
      </p:sp>
      <p:sp>
        <p:nvSpPr>
          <p:cNvPr id="16" name="Shape 11"/>
          <p:cNvSpPr/>
          <p:nvPr/>
        </p:nvSpPr>
        <p:spPr>
          <a:xfrm>
            <a:off x="396835" y="3481626"/>
            <a:ext cx="8350329" cy="838676"/>
          </a:xfrm>
          <a:prstGeom prst="roundRect">
            <a:avLst>
              <a:gd name="adj" fmla="val 8722"/>
            </a:avLst>
          </a:prstGeom>
          <a:solidFill>
            <a:srgbClr val="FFFFFF"/>
          </a:solidFill>
          <a:ln/>
        </p:spPr>
      </p:sp>
      <p:sp>
        <p:nvSpPr>
          <p:cNvPr id="17" name="Shape 12"/>
          <p:cNvSpPr/>
          <p:nvPr/>
        </p:nvSpPr>
        <p:spPr>
          <a:xfrm>
            <a:off x="396835" y="3466386"/>
            <a:ext cx="8350329" cy="60960"/>
          </a:xfrm>
          <a:prstGeom prst="roundRect">
            <a:avLst>
              <a:gd name="adj" fmla="val 78139"/>
            </a:avLst>
          </a:prstGeom>
          <a:solidFill>
            <a:srgbClr val="4950BC"/>
          </a:solidFill>
          <a:ln/>
        </p:spPr>
      </p:sp>
      <p:sp>
        <p:nvSpPr>
          <p:cNvPr id="18" name="Shape 13"/>
          <p:cNvSpPr/>
          <p:nvPr/>
        </p:nvSpPr>
        <p:spPr>
          <a:xfrm>
            <a:off x="4401919" y="3311604"/>
            <a:ext cx="340162" cy="340162"/>
          </a:xfrm>
          <a:prstGeom prst="roundRect">
            <a:avLst>
              <a:gd name="adj" fmla="val 268813"/>
            </a:avLst>
          </a:prstGeom>
          <a:solidFill>
            <a:srgbClr val="4950BC"/>
          </a:solidFill>
          <a:ln/>
        </p:spPr>
      </p:sp>
      <p:pic>
        <p:nvPicPr>
          <p:cNvPr id="1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3956" y="3413522"/>
            <a:ext cx="136088" cy="136088"/>
          </a:xfrm>
          <a:prstGeom prst="rect">
            <a:avLst/>
          </a:prstGeom>
        </p:spPr>
      </p:pic>
      <p:sp>
        <p:nvSpPr>
          <p:cNvPr id="20" name="Text 14"/>
          <p:cNvSpPr/>
          <p:nvPr/>
        </p:nvSpPr>
        <p:spPr>
          <a:xfrm>
            <a:off x="525423" y="3765113"/>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Risk Stratification</a:t>
            </a:r>
            <a:endParaRPr lang="en-US" sz="1100" dirty="0"/>
          </a:p>
        </p:txBody>
      </p:sp>
      <p:sp>
        <p:nvSpPr>
          <p:cNvPr id="21" name="Text 15"/>
          <p:cNvSpPr/>
          <p:nvPr/>
        </p:nvSpPr>
        <p:spPr>
          <a:xfrm>
            <a:off x="525423" y="4010263"/>
            <a:ext cx="8093154"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Identify high-risk patients who need intensive monitoring or early intervention</a:t>
            </a:r>
            <a:endParaRPr lang="en-US" sz="850" dirty="0"/>
          </a:p>
        </p:txBody>
      </p:sp>
      <p:sp>
        <p:nvSpPr>
          <p:cNvPr id="22" name="Shape 16"/>
          <p:cNvSpPr/>
          <p:nvPr/>
        </p:nvSpPr>
        <p:spPr>
          <a:xfrm>
            <a:off x="396835" y="4603671"/>
            <a:ext cx="8350329" cy="838676"/>
          </a:xfrm>
          <a:prstGeom prst="roundRect">
            <a:avLst>
              <a:gd name="adj" fmla="val 8722"/>
            </a:avLst>
          </a:prstGeom>
          <a:solidFill>
            <a:srgbClr val="FFFFFF"/>
          </a:solidFill>
          <a:ln/>
        </p:spPr>
      </p:sp>
      <p:sp>
        <p:nvSpPr>
          <p:cNvPr id="23" name="Shape 17"/>
          <p:cNvSpPr/>
          <p:nvPr/>
        </p:nvSpPr>
        <p:spPr>
          <a:xfrm>
            <a:off x="396835" y="4588431"/>
            <a:ext cx="8350329" cy="60960"/>
          </a:xfrm>
          <a:prstGeom prst="roundRect">
            <a:avLst>
              <a:gd name="adj" fmla="val 78139"/>
            </a:avLst>
          </a:prstGeom>
          <a:solidFill>
            <a:srgbClr val="4950BC"/>
          </a:solidFill>
          <a:ln/>
        </p:spPr>
      </p:sp>
      <p:sp>
        <p:nvSpPr>
          <p:cNvPr id="24" name="Shape 18"/>
          <p:cNvSpPr/>
          <p:nvPr/>
        </p:nvSpPr>
        <p:spPr>
          <a:xfrm>
            <a:off x="4401919" y="4433649"/>
            <a:ext cx="340162" cy="340162"/>
          </a:xfrm>
          <a:prstGeom prst="roundRect">
            <a:avLst>
              <a:gd name="adj" fmla="val 268813"/>
            </a:avLst>
          </a:prstGeom>
          <a:solidFill>
            <a:srgbClr val="4950BC"/>
          </a:solidFill>
          <a:ln/>
        </p:spPr>
      </p:sp>
      <p:pic>
        <p:nvPicPr>
          <p:cNvPr id="25"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3956" y="4535567"/>
            <a:ext cx="136088" cy="136088"/>
          </a:xfrm>
          <a:prstGeom prst="rect">
            <a:avLst/>
          </a:prstGeom>
        </p:spPr>
      </p:pic>
      <p:sp>
        <p:nvSpPr>
          <p:cNvPr id="26" name="Text 19"/>
          <p:cNvSpPr/>
          <p:nvPr/>
        </p:nvSpPr>
        <p:spPr>
          <a:xfrm>
            <a:off x="525423" y="488715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Treatment Selection</a:t>
            </a:r>
            <a:endParaRPr lang="en-US" sz="1100" dirty="0"/>
          </a:p>
        </p:txBody>
      </p:sp>
      <p:sp>
        <p:nvSpPr>
          <p:cNvPr id="27" name="Text 20"/>
          <p:cNvSpPr/>
          <p:nvPr/>
        </p:nvSpPr>
        <p:spPr>
          <a:xfrm>
            <a:off x="525423" y="5132308"/>
            <a:ext cx="8093154"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Guide choice of therapies based on predicted response patterns</a:t>
            </a:r>
            <a:endParaRPr lang="en-US" sz="850" dirty="0"/>
          </a:p>
        </p:txBody>
      </p:sp>
      <p:sp>
        <p:nvSpPr>
          <p:cNvPr id="28" name="Shape 21"/>
          <p:cNvSpPr/>
          <p:nvPr/>
        </p:nvSpPr>
        <p:spPr>
          <a:xfrm>
            <a:off x="396835" y="5725716"/>
            <a:ext cx="8350329" cy="838676"/>
          </a:xfrm>
          <a:prstGeom prst="roundRect">
            <a:avLst>
              <a:gd name="adj" fmla="val 8722"/>
            </a:avLst>
          </a:prstGeom>
          <a:solidFill>
            <a:srgbClr val="FFFFFF"/>
          </a:solidFill>
          <a:ln/>
        </p:spPr>
      </p:sp>
      <p:sp>
        <p:nvSpPr>
          <p:cNvPr id="29" name="Shape 22"/>
          <p:cNvSpPr/>
          <p:nvPr/>
        </p:nvSpPr>
        <p:spPr>
          <a:xfrm>
            <a:off x="396835" y="5710476"/>
            <a:ext cx="8350329" cy="60960"/>
          </a:xfrm>
          <a:prstGeom prst="roundRect">
            <a:avLst>
              <a:gd name="adj" fmla="val 78139"/>
            </a:avLst>
          </a:prstGeom>
          <a:solidFill>
            <a:srgbClr val="4950BC"/>
          </a:solidFill>
          <a:ln/>
        </p:spPr>
      </p:sp>
      <p:sp>
        <p:nvSpPr>
          <p:cNvPr id="30" name="Shape 23"/>
          <p:cNvSpPr/>
          <p:nvPr/>
        </p:nvSpPr>
        <p:spPr>
          <a:xfrm>
            <a:off x="4401919" y="5555694"/>
            <a:ext cx="340162" cy="340162"/>
          </a:xfrm>
          <a:prstGeom prst="roundRect">
            <a:avLst>
              <a:gd name="adj" fmla="val 268813"/>
            </a:avLst>
          </a:prstGeom>
          <a:solidFill>
            <a:srgbClr val="4950BC"/>
          </a:solidFill>
          <a:ln/>
        </p:spPr>
      </p:sp>
      <p:pic>
        <p:nvPicPr>
          <p:cNvPr id="31"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03956" y="5657612"/>
            <a:ext cx="136088" cy="136088"/>
          </a:xfrm>
          <a:prstGeom prst="rect">
            <a:avLst/>
          </a:prstGeom>
        </p:spPr>
      </p:pic>
      <p:sp>
        <p:nvSpPr>
          <p:cNvPr id="32" name="Text 24"/>
          <p:cNvSpPr/>
          <p:nvPr/>
        </p:nvSpPr>
        <p:spPr>
          <a:xfrm>
            <a:off x="525423" y="6009203"/>
            <a:ext cx="156233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Research Acceleration</a:t>
            </a:r>
            <a:endParaRPr lang="en-US" sz="1100" dirty="0"/>
          </a:p>
        </p:txBody>
      </p:sp>
      <p:sp>
        <p:nvSpPr>
          <p:cNvPr id="33" name="Text 25"/>
          <p:cNvSpPr/>
          <p:nvPr/>
        </p:nvSpPr>
        <p:spPr>
          <a:xfrm>
            <a:off x="525423" y="6254353"/>
            <a:ext cx="8093154"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Enable discovery of new disease mechanisms and biomarkers</a:t>
            </a:r>
            <a:endParaRPr lang="en-US" sz="850" dirty="0"/>
          </a:p>
        </p:txBody>
      </p:sp>
      <p:sp>
        <p:nvSpPr>
          <p:cNvPr id="34" name="Shape 26"/>
          <p:cNvSpPr/>
          <p:nvPr/>
        </p:nvSpPr>
        <p:spPr>
          <a:xfrm>
            <a:off x="396835" y="6847761"/>
            <a:ext cx="8350329" cy="838676"/>
          </a:xfrm>
          <a:prstGeom prst="roundRect">
            <a:avLst>
              <a:gd name="adj" fmla="val 8722"/>
            </a:avLst>
          </a:prstGeom>
          <a:solidFill>
            <a:srgbClr val="FFFFFF"/>
          </a:solidFill>
          <a:ln/>
        </p:spPr>
      </p:sp>
      <p:sp>
        <p:nvSpPr>
          <p:cNvPr id="35" name="Shape 27"/>
          <p:cNvSpPr/>
          <p:nvPr/>
        </p:nvSpPr>
        <p:spPr>
          <a:xfrm>
            <a:off x="396835" y="6832521"/>
            <a:ext cx="8350329" cy="60960"/>
          </a:xfrm>
          <a:prstGeom prst="roundRect">
            <a:avLst>
              <a:gd name="adj" fmla="val 78139"/>
            </a:avLst>
          </a:prstGeom>
          <a:solidFill>
            <a:srgbClr val="4950BC"/>
          </a:solidFill>
          <a:ln/>
        </p:spPr>
      </p:sp>
      <p:sp>
        <p:nvSpPr>
          <p:cNvPr id="36" name="Shape 28"/>
          <p:cNvSpPr/>
          <p:nvPr/>
        </p:nvSpPr>
        <p:spPr>
          <a:xfrm>
            <a:off x="4401919" y="6677739"/>
            <a:ext cx="340162" cy="340162"/>
          </a:xfrm>
          <a:prstGeom prst="roundRect">
            <a:avLst>
              <a:gd name="adj" fmla="val 268813"/>
            </a:avLst>
          </a:prstGeom>
          <a:solidFill>
            <a:srgbClr val="4950BC"/>
          </a:solidFill>
          <a:ln/>
        </p:spPr>
      </p:sp>
      <p:pic>
        <p:nvPicPr>
          <p:cNvPr id="37" name="Image 6"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03956" y="6779657"/>
            <a:ext cx="136088" cy="136088"/>
          </a:xfrm>
          <a:prstGeom prst="rect">
            <a:avLst/>
          </a:prstGeom>
        </p:spPr>
      </p:pic>
      <p:sp>
        <p:nvSpPr>
          <p:cNvPr id="38" name="Text 29"/>
          <p:cNvSpPr/>
          <p:nvPr/>
        </p:nvSpPr>
        <p:spPr>
          <a:xfrm>
            <a:off x="525423" y="713124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Patient Outcomes</a:t>
            </a:r>
            <a:endParaRPr lang="en-US" sz="1100" dirty="0"/>
          </a:p>
        </p:txBody>
      </p:sp>
      <p:sp>
        <p:nvSpPr>
          <p:cNvPr id="39" name="Text 30"/>
          <p:cNvSpPr/>
          <p:nvPr/>
        </p:nvSpPr>
        <p:spPr>
          <a:xfrm>
            <a:off x="525423" y="7376398"/>
            <a:ext cx="8093154"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Improve diagnostic accuracy and reduce time-to-diagnosis</a:t>
            </a:r>
            <a:endParaRPr lang="en-US" sz="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51471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Key Takeaways</a:t>
            </a:r>
            <a:endParaRPr lang="en-US" sz="4450" dirty="0"/>
          </a:p>
        </p:txBody>
      </p:sp>
      <p:sp>
        <p:nvSpPr>
          <p:cNvPr id="3" name="Shape 1"/>
          <p:cNvSpPr/>
          <p:nvPr/>
        </p:nvSpPr>
        <p:spPr>
          <a:xfrm>
            <a:off x="793790" y="2677120"/>
            <a:ext cx="6407944" cy="1194673"/>
          </a:xfrm>
          <a:prstGeom prst="roundRect">
            <a:avLst>
              <a:gd name="adj" fmla="val 7974"/>
            </a:avLst>
          </a:prstGeom>
          <a:solidFill>
            <a:srgbClr val="DADBF1"/>
          </a:solidFill>
          <a:ln w="7620">
            <a:solidFill>
              <a:srgbClr val="C0C1D7"/>
            </a:solidFill>
            <a:prstDash val="solid"/>
          </a:ln>
        </p:spPr>
      </p:sp>
      <p:sp>
        <p:nvSpPr>
          <p:cNvPr id="4" name="Text 2"/>
          <p:cNvSpPr/>
          <p:nvPr/>
        </p:nvSpPr>
        <p:spPr>
          <a:xfrm>
            <a:off x="1028224" y="2911554"/>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Bridges computational science and biomedical understanding</a:t>
            </a:r>
            <a:endParaRPr lang="en-US" sz="1750" dirty="0"/>
          </a:p>
        </p:txBody>
      </p:sp>
      <p:sp>
        <p:nvSpPr>
          <p:cNvPr id="5" name="Shape 3"/>
          <p:cNvSpPr/>
          <p:nvPr/>
        </p:nvSpPr>
        <p:spPr>
          <a:xfrm>
            <a:off x="7428548" y="2677120"/>
            <a:ext cx="6408063" cy="1194673"/>
          </a:xfrm>
          <a:prstGeom prst="roundRect">
            <a:avLst>
              <a:gd name="adj" fmla="val 7974"/>
            </a:avLst>
          </a:prstGeom>
          <a:solidFill>
            <a:srgbClr val="DADBF1"/>
          </a:solidFill>
          <a:ln w="7620">
            <a:solidFill>
              <a:srgbClr val="C0C1D7"/>
            </a:solidFill>
            <a:prstDash val="solid"/>
          </a:ln>
        </p:spPr>
      </p:sp>
      <p:sp>
        <p:nvSpPr>
          <p:cNvPr id="6" name="Text 4"/>
          <p:cNvSpPr/>
          <p:nvPr/>
        </p:nvSpPr>
        <p:spPr>
          <a:xfrm>
            <a:off x="7662982" y="2911554"/>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Technically rigorous, ethically responsible, and practically relevant</a:t>
            </a:r>
            <a:endParaRPr lang="en-US" sz="1750" dirty="0"/>
          </a:p>
        </p:txBody>
      </p:sp>
      <p:sp>
        <p:nvSpPr>
          <p:cNvPr id="7" name="Shape 5"/>
          <p:cNvSpPr/>
          <p:nvPr/>
        </p:nvSpPr>
        <p:spPr>
          <a:xfrm>
            <a:off x="793790" y="4098608"/>
            <a:ext cx="6407944" cy="1194673"/>
          </a:xfrm>
          <a:prstGeom prst="roundRect">
            <a:avLst>
              <a:gd name="adj" fmla="val 7974"/>
            </a:avLst>
          </a:prstGeom>
          <a:solidFill>
            <a:srgbClr val="DADBF1"/>
          </a:solidFill>
          <a:ln w="7620">
            <a:solidFill>
              <a:srgbClr val="C0C1D7"/>
            </a:solidFill>
            <a:prstDash val="solid"/>
          </a:ln>
        </p:spPr>
      </p:sp>
      <p:sp>
        <p:nvSpPr>
          <p:cNvPr id="8" name="Text 6"/>
          <p:cNvSpPr/>
          <p:nvPr/>
        </p:nvSpPr>
        <p:spPr>
          <a:xfrm>
            <a:off x="1028224" y="4333042"/>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Requires not just more data or larger models, but better integration</a:t>
            </a:r>
            <a:endParaRPr lang="en-US" sz="1750" dirty="0"/>
          </a:p>
        </p:txBody>
      </p:sp>
      <p:sp>
        <p:nvSpPr>
          <p:cNvPr id="9" name="Shape 7"/>
          <p:cNvSpPr/>
          <p:nvPr/>
        </p:nvSpPr>
        <p:spPr>
          <a:xfrm>
            <a:off x="7428548" y="4098608"/>
            <a:ext cx="6408063" cy="1194673"/>
          </a:xfrm>
          <a:prstGeom prst="roundRect">
            <a:avLst>
              <a:gd name="adj" fmla="val 7974"/>
            </a:avLst>
          </a:prstGeom>
          <a:solidFill>
            <a:srgbClr val="DADBF1"/>
          </a:solidFill>
          <a:ln w="7620">
            <a:solidFill>
              <a:srgbClr val="C0C1D7"/>
            </a:solidFill>
            <a:prstDash val="solid"/>
          </a:ln>
        </p:spPr>
      </p:sp>
      <p:sp>
        <p:nvSpPr>
          <p:cNvPr id="10" name="Text 8"/>
          <p:cNvSpPr/>
          <p:nvPr/>
        </p:nvSpPr>
        <p:spPr>
          <a:xfrm>
            <a:off x="7662982" y="4333042"/>
            <a:ext cx="593919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Demands clearer explanations and transparency</a:t>
            </a:r>
            <a:endParaRPr lang="en-US" sz="1750" dirty="0"/>
          </a:p>
        </p:txBody>
      </p:sp>
      <p:sp>
        <p:nvSpPr>
          <p:cNvPr id="11" name="Shape 9"/>
          <p:cNvSpPr/>
          <p:nvPr/>
        </p:nvSpPr>
        <p:spPr>
          <a:xfrm>
            <a:off x="793790" y="5520095"/>
            <a:ext cx="6407944" cy="1194673"/>
          </a:xfrm>
          <a:prstGeom prst="roundRect">
            <a:avLst>
              <a:gd name="adj" fmla="val 7974"/>
            </a:avLst>
          </a:prstGeom>
          <a:solidFill>
            <a:srgbClr val="DADBF1"/>
          </a:solidFill>
          <a:ln w="7620">
            <a:solidFill>
              <a:srgbClr val="C0C1D7"/>
            </a:solidFill>
            <a:prstDash val="solid"/>
          </a:ln>
        </p:spPr>
      </p:sp>
      <p:sp>
        <p:nvSpPr>
          <p:cNvPr id="12" name="Text 10"/>
          <p:cNvSpPr/>
          <p:nvPr/>
        </p:nvSpPr>
        <p:spPr>
          <a:xfrm>
            <a:off x="1028224" y="5754529"/>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Reflects deep respect for complexity of biological systems and human health</a:t>
            </a:r>
            <a:endParaRPr lang="en-US" sz="1750" dirty="0"/>
          </a:p>
        </p:txBody>
      </p:sp>
      <p:sp>
        <p:nvSpPr>
          <p:cNvPr id="13" name="Shape 11"/>
          <p:cNvSpPr/>
          <p:nvPr/>
        </p:nvSpPr>
        <p:spPr>
          <a:xfrm>
            <a:off x="7428548" y="5520095"/>
            <a:ext cx="6408063" cy="1194673"/>
          </a:xfrm>
          <a:prstGeom prst="roundRect">
            <a:avLst>
              <a:gd name="adj" fmla="val 7974"/>
            </a:avLst>
          </a:prstGeom>
          <a:solidFill>
            <a:srgbClr val="DADBF1"/>
          </a:solidFill>
          <a:ln w="7620">
            <a:solidFill>
              <a:srgbClr val="C0C1D7"/>
            </a:solidFill>
            <a:prstDash val="solid"/>
          </a:ln>
        </p:spPr>
      </p:sp>
      <p:sp>
        <p:nvSpPr>
          <p:cNvPr id="14" name="Text 12"/>
          <p:cNvSpPr/>
          <p:nvPr/>
        </p:nvSpPr>
        <p:spPr>
          <a:xfrm>
            <a:off x="7662982" y="5754529"/>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Positions AI as a collaborative partner with domain experts, not a replacement</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041440"/>
            <a:ext cx="707862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Implementation Roadmap</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232184"/>
            <a:ext cx="226814" cy="226814"/>
          </a:xfrm>
          <a:prstGeom prst="rect">
            <a:avLst/>
          </a:prstGeom>
        </p:spPr>
      </p:pic>
      <p:sp>
        <p:nvSpPr>
          <p:cNvPr id="4" name="Shape 1"/>
          <p:cNvSpPr/>
          <p:nvPr/>
        </p:nvSpPr>
        <p:spPr>
          <a:xfrm>
            <a:off x="793790" y="2558891"/>
            <a:ext cx="6407944" cy="30480"/>
          </a:xfrm>
          <a:prstGeom prst="rect">
            <a:avLst/>
          </a:prstGeom>
          <a:solidFill>
            <a:srgbClr val="4950BC"/>
          </a:solidFill>
          <a:ln/>
        </p:spPr>
      </p:sp>
      <p:sp>
        <p:nvSpPr>
          <p:cNvPr id="5" name="Text 2"/>
          <p:cNvSpPr/>
          <p:nvPr/>
        </p:nvSpPr>
        <p:spPr>
          <a:xfrm>
            <a:off x="793790" y="2733199"/>
            <a:ext cx="6407944" cy="725805"/>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Phase 1 (Foundation):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Build core architecture, integrate datasets, establish baseline performance</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8548" y="2232184"/>
            <a:ext cx="226814" cy="226814"/>
          </a:xfrm>
          <a:prstGeom prst="rect">
            <a:avLst/>
          </a:prstGeom>
        </p:spPr>
      </p:pic>
      <p:sp>
        <p:nvSpPr>
          <p:cNvPr id="7" name="Shape 3"/>
          <p:cNvSpPr/>
          <p:nvPr/>
        </p:nvSpPr>
        <p:spPr>
          <a:xfrm>
            <a:off x="7428548" y="2558891"/>
            <a:ext cx="6408063" cy="30480"/>
          </a:xfrm>
          <a:prstGeom prst="rect">
            <a:avLst/>
          </a:prstGeom>
          <a:solidFill>
            <a:srgbClr val="4950BC"/>
          </a:solidFill>
          <a:ln/>
        </p:spPr>
      </p:sp>
      <p:sp>
        <p:nvSpPr>
          <p:cNvPr id="8" name="Text 4"/>
          <p:cNvSpPr/>
          <p:nvPr/>
        </p:nvSpPr>
        <p:spPr>
          <a:xfrm>
            <a:off x="7428548" y="2733199"/>
            <a:ext cx="6408063" cy="725805"/>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Phase 2 (Validation):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Clinical validation studies, expert review, bias assessment</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3884176"/>
            <a:ext cx="226814" cy="226814"/>
          </a:xfrm>
          <a:prstGeom prst="rect">
            <a:avLst/>
          </a:prstGeom>
        </p:spPr>
      </p:pic>
      <p:sp>
        <p:nvSpPr>
          <p:cNvPr id="10" name="Shape 5"/>
          <p:cNvSpPr/>
          <p:nvPr/>
        </p:nvSpPr>
        <p:spPr>
          <a:xfrm>
            <a:off x="793790" y="4210883"/>
            <a:ext cx="6407944" cy="30480"/>
          </a:xfrm>
          <a:prstGeom prst="rect">
            <a:avLst/>
          </a:prstGeom>
          <a:solidFill>
            <a:srgbClr val="4950BC"/>
          </a:solidFill>
          <a:ln/>
        </p:spPr>
      </p:sp>
      <p:sp>
        <p:nvSpPr>
          <p:cNvPr id="11" name="Text 6"/>
          <p:cNvSpPr/>
          <p:nvPr/>
        </p:nvSpPr>
        <p:spPr>
          <a:xfrm>
            <a:off x="793790" y="4385191"/>
            <a:ext cx="6407944" cy="725805"/>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Phase 3 (Deployment):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Pilot deployment in clinical settings, real-world performance monitoring</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8548" y="3884176"/>
            <a:ext cx="226814" cy="226814"/>
          </a:xfrm>
          <a:prstGeom prst="rect">
            <a:avLst/>
          </a:prstGeom>
        </p:spPr>
      </p:pic>
      <p:sp>
        <p:nvSpPr>
          <p:cNvPr id="13" name="Shape 7"/>
          <p:cNvSpPr/>
          <p:nvPr/>
        </p:nvSpPr>
        <p:spPr>
          <a:xfrm>
            <a:off x="7428548" y="4210883"/>
            <a:ext cx="6408063" cy="30480"/>
          </a:xfrm>
          <a:prstGeom prst="rect">
            <a:avLst/>
          </a:prstGeom>
          <a:solidFill>
            <a:srgbClr val="4950BC"/>
          </a:solidFill>
          <a:ln/>
        </p:spPr>
      </p:sp>
      <p:sp>
        <p:nvSpPr>
          <p:cNvPr id="14" name="Text 8"/>
          <p:cNvSpPr/>
          <p:nvPr/>
        </p:nvSpPr>
        <p:spPr>
          <a:xfrm>
            <a:off x="7428548" y="4385191"/>
            <a:ext cx="6408063" cy="725805"/>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Phase 4 (Scaling):</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Expand to additional disease domains, integrate new data types</a:t>
            </a:r>
            <a:endParaRPr lang="en-US" sz="175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5536168"/>
            <a:ext cx="226814" cy="226814"/>
          </a:xfrm>
          <a:prstGeom prst="rect">
            <a:avLst/>
          </a:prstGeom>
        </p:spPr>
      </p:pic>
      <p:sp>
        <p:nvSpPr>
          <p:cNvPr id="16" name="Shape 9"/>
          <p:cNvSpPr/>
          <p:nvPr/>
        </p:nvSpPr>
        <p:spPr>
          <a:xfrm>
            <a:off x="793790" y="5862876"/>
            <a:ext cx="13042821" cy="30480"/>
          </a:xfrm>
          <a:prstGeom prst="rect">
            <a:avLst/>
          </a:prstGeom>
          <a:solidFill>
            <a:srgbClr val="4950BC"/>
          </a:solidFill>
          <a:ln/>
        </p:spPr>
      </p:sp>
      <p:sp>
        <p:nvSpPr>
          <p:cNvPr id="17" name="Text 10"/>
          <p:cNvSpPr/>
          <p:nvPr/>
        </p:nvSpPr>
        <p:spPr>
          <a:xfrm>
            <a:off x="793790" y="6037183"/>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Phase 5 (Integration):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Full clinical workflow integration, regulatory compliance</a:t>
            </a:r>
            <a:endParaRPr lang="en-US" sz="1750" dirty="0"/>
          </a:p>
        </p:txBody>
      </p:sp>
      <p:sp>
        <p:nvSpPr>
          <p:cNvPr id="18" name="Text 11"/>
          <p:cNvSpPr/>
          <p:nvPr/>
        </p:nvSpPr>
        <p:spPr>
          <a:xfrm>
            <a:off x="793790" y="6825258"/>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Timeline: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Multi-year development with continuous feedback loops and iterative improvements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80773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The Problem</a:t>
            </a:r>
            <a:endParaRPr lang="en-US" sz="4450" dirty="0"/>
          </a:p>
        </p:txBody>
      </p:sp>
      <p:sp>
        <p:nvSpPr>
          <p:cNvPr id="3" name="Text 1"/>
          <p:cNvSpPr/>
          <p:nvPr/>
        </p:nvSpPr>
        <p:spPr>
          <a:xfrm>
            <a:off x="793790" y="3970139"/>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Modern medicine generates enormous volumes of fragmented data, with genetic information, medical imaging, and clinical observations existing in separate domains. While each source provides valuable insight independently, genetic diseases often emerge from complex interactions between all three. The current approach treats these sources independently, limiting our understanding of disease mechanisms.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05182" y="1213842"/>
            <a:ext cx="6337816" cy="451009"/>
          </a:xfrm>
          <a:prstGeom prst="rect">
            <a:avLst/>
          </a:prstGeom>
          <a:noFill/>
          <a:ln/>
        </p:spPr>
        <p:txBody>
          <a:bodyPr wrap="none" lIns="0" tIns="0" rIns="0" bIns="0" rtlCol="0" anchor="t"/>
          <a:lstStyle/>
          <a:p>
            <a:pPr algn="l" indent="0" marL="0">
              <a:lnSpc>
                <a:spcPts val="3550"/>
              </a:lnSpc>
              <a:buNone/>
            </a:pPr>
            <a:r>
              <a:rPr lang="en-US" sz="2800" b="1" dirty="0">
                <a:solidFill>
                  <a:srgbClr val="000000"/>
                </a:solidFill>
                <a:latin typeface="Inter Bold" pitchFamily="34" charset="0"/>
                <a:ea typeface="Inter Bold" pitchFamily="34" charset="-122"/>
                <a:cs typeface="Inter Bold" pitchFamily="34" charset="-120"/>
              </a:rPr>
              <a:t>Why Multimodal Integration Matters</a:t>
            </a:r>
            <a:endParaRPr lang="en-US" sz="2800" dirty="0"/>
          </a:p>
        </p:txBody>
      </p:sp>
      <p:sp>
        <p:nvSpPr>
          <p:cNvPr id="4" name="Shape 1"/>
          <p:cNvSpPr/>
          <p:nvPr/>
        </p:nvSpPr>
        <p:spPr>
          <a:xfrm>
            <a:off x="505182" y="1881307"/>
            <a:ext cx="8133636" cy="1092994"/>
          </a:xfrm>
          <a:prstGeom prst="roundRect">
            <a:avLst>
              <a:gd name="adj" fmla="val 5547"/>
            </a:avLst>
          </a:prstGeom>
          <a:solidFill>
            <a:srgbClr val="FFFFFF"/>
          </a:solidFill>
          <a:ln w="15240">
            <a:solidFill>
              <a:srgbClr val="C0C1D7"/>
            </a:solidFill>
            <a:prstDash val="solid"/>
          </a:ln>
        </p:spPr>
      </p:sp>
      <p:sp>
        <p:nvSpPr>
          <p:cNvPr id="5" name="Shape 2"/>
          <p:cNvSpPr/>
          <p:nvPr/>
        </p:nvSpPr>
        <p:spPr>
          <a:xfrm>
            <a:off x="520422" y="1896547"/>
            <a:ext cx="577334" cy="1062514"/>
          </a:xfrm>
          <a:prstGeom prst="roundRect">
            <a:avLst>
              <a:gd name="adj" fmla="val 7334"/>
            </a:avLst>
          </a:prstGeom>
          <a:solidFill>
            <a:srgbClr val="DADBF1"/>
          </a:solidFill>
          <a:ln/>
        </p:spPr>
      </p:sp>
      <p:sp>
        <p:nvSpPr>
          <p:cNvPr id="6" name="Text 3"/>
          <p:cNvSpPr/>
          <p:nvPr/>
        </p:nvSpPr>
        <p:spPr>
          <a:xfrm>
            <a:off x="696992" y="2292429"/>
            <a:ext cx="216456" cy="270629"/>
          </a:xfrm>
          <a:prstGeom prst="rect">
            <a:avLst/>
          </a:prstGeom>
          <a:noFill/>
          <a:ln/>
        </p:spPr>
        <p:txBody>
          <a:bodyPr wrap="none" lIns="0" tIns="0" rIns="0" bIns="0" rtlCol="0" anchor="t"/>
          <a:lstStyle/>
          <a:p>
            <a:pPr algn="l" indent="0" marL="0">
              <a:lnSpc>
                <a:spcPts val="1700"/>
              </a:lnSpc>
              <a:buNone/>
            </a:pPr>
            <a:r>
              <a:rPr lang="en-US" sz="1700" b="1" dirty="0">
                <a:solidFill>
                  <a:srgbClr val="272525"/>
                </a:solidFill>
                <a:latin typeface="Inter Bold" pitchFamily="34" charset="0"/>
                <a:ea typeface="Inter Bold" pitchFamily="34" charset="-122"/>
                <a:cs typeface="Inter Bold" pitchFamily="34" charset="-120"/>
              </a:rPr>
              <a:t>1</a:t>
            </a:r>
            <a:endParaRPr lang="en-US" sz="1700" dirty="0"/>
          </a:p>
        </p:txBody>
      </p:sp>
      <p:sp>
        <p:nvSpPr>
          <p:cNvPr id="7" name="Text 4"/>
          <p:cNvSpPr/>
          <p:nvPr/>
        </p:nvSpPr>
        <p:spPr>
          <a:xfrm>
            <a:off x="1242060" y="2040850"/>
            <a:ext cx="2683073" cy="225623"/>
          </a:xfrm>
          <a:prstGeom prst="rect">
            <a:avLst/>
          </a:prstGeom>
          <a:noFill/>
          <a:ln/>
        </p:spPr>
        <p:txBody>
          <a:bodyPr wrap="none" lIns="0" tIns="0" rIns="0" bIns="0" rtlCol="0" anchor="t"/>
          <a:lstStyle/>
          <a:p>
            <a:pPr algn="l" indent="0" marL="0">
              <a:lnSpc>
                <a:spcPts val="1750"/>
              </a:lnSpc>
              <a:buNone/>
            </a:pPr>
            <a:r>
              <a:rPr lang="en-US" sz="1400" b="1" dirty="0">
                <a:solidFill>
                  <a:srgbClr val="272525"/>
                </a:solidFill>
                <a:latin typeface="Inter Bold" pitchFamily="34" charset="0"/>
                <a:ea typeface="Inter Bold" pitchFamily="34" charset="-122"/>
                <a:cs typeface="Inter Bold" pitchFamily="34" charset="-120"/>
              </a:rPr>
              <a:t>Single Data Source Limitations</a:t>
            </a:r>
            <a:endParaRPr lang="en-US" sz="1400" dirty="0"/>
          </a:p>
        </p:txBody>
      </p:sp>
      <p:sp>
        <p:nvSpPr>
          <p:cNvPr id="8" name="Text 5"/>
          <p:cNvSpPr/>
          <p:nvPr/>
        </p:nvSpPr>
        <p:spPr>
          <a:xfrm>
            <a:off x="1242060" y="2353032"/>
            <a:ext cx="7237214" cy="461724"/>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Genomics alone misses phenotypic expression; imaging alone lacks molecular context; clinical data alone lacks mechanistic understanding.</a:t>
            </a:r>
            <a:endParaRPr lang="en-US" sz="1100" dirty="0"/>
          </a:p>
        </p:txBody>
      </p:sp>
      <p:sp>
        <p:nvSpPr>
          <p:cNvPr id="9" name="Shape 6"/>
          <p:cNvSpPr/>
          <p:nvPr/>
        </p:nvSpPr>
        <p:spPr>
          <a:xfrm>
            <a:off x="505182" y="3118604"/>
            <a:ext cx="8133636" cy="866061"/>
          </a:xfrm>
          <a:prstGeom prst="roundRect">
            <a:avLst>
              <a:gd name="adj" fmla="val 7001"/>
            </a:avLst>
          </a:prstGeom>
          <a:solidFill>
            <a:srgbClr val="FFFFFF"/>
          </a:solidFill>
          <a:ln w="15240">
            <a:solidFill>
              <a:srgbClr val="C0C1D7"/>
            </a:solidFill>
            <a:prstDash val="solid"/>
          </a:ln>
        </p:spPr>
      </p:sp>
      <p:sp>
        <p:nvSpPr>
          <p:cNvPr id="10" name="Shape 7"/>
          <p:cNvSpPr/>
          <p:nvPr/>
        </p:nvSpPr>
        <p:spPr>
          <a:xfrm>
            <a:off x="520422" y="3133844"/>
            <a:ext cx="577334" cy="835581"/>
          </a:xfrm>
          <a:prstGeom prst="roundRect">
            <a:avLst>
              <a:gd name="adj" fmla="val 7334"/>
            </a:avLst>
          </a:prstGeom>
          <a:solidFill>
            <a:srgbClr val="DADBF1"/>
          </a:solidFill>
          <a:ln/>
        </p:spPr>
      </p:sp>
      <p:sp>
        <p:nvSpPr>
          <p:cNvPr id="11" name="Text 8"/>
          <p:cNvSpPr/>
          <p:nvPr/>
        </p:nvSpPr>
        <p:spPr>
          <a:xfrm>
            <a:off x="696992" y="3416260"/>
            <a:ext cx="216456" cy="270629"/>
          </a:xfrm>
          <a:prstGeom prst="rect">
            <a:avLst/>
          </a:prstGeom>
          <a:noFill/>
          <a:ln/>
        </p:spPr>
        <p:txBody>
          <a:bodyPr wrap="none" lIns="0" tIns="0" rIns="0" bIns="0" rtlCol="0" anchor="t"/>
          <a:lstStyle/>
          <a:p>
            <a:pPr algn="l" indent="0" marL="0">
              <a:lnSpc>
                <a:spcPts val="1700"/>
              </a:lnSpc>
              <a:buNone/>
            </a:pPr>
            <a:r>
              <a:rPr lang="en-US" sz="1700" b="1" dirty="0">
                <a:solidFill>
                  <a:srgbClr val="272525"/>
                </a:solidFill>
                <a:latin typeface="Inter Bold" pitchFamily="34" charset="0"/>
                <a:ea typeface="Inter Bold" pitchFamily="34" charset="-122"/>
                <a:cs typeface="Inter Bold" pitchFamily="34" charset="-120"/>
              </a:rPr>
              <a:t>2</a:t>
            </a:r>
            <a:endParaRPr lang="en-US" sz="1700" dirty="0"/>
          </a:p>
        </p:txBody>
      </p:sp>
      <p:sp>
        <p:nvSpPr>
          <p:cNvPr id="12" name="Text 9"/>
          <p:cNvSpPr/>
          <p:nvPr/>
        </p:nvSpPr>
        <p:spPr>
          <a:xfrm>
            <a:off x="1242060" y="3278148"/>
            <a:ext cx="1804392" cy="225623"/>
          </a:xfrm>
          <a:prstGeom prst="rect">
            <a:avLst/>
          </a:prstGeom>
          <a:noFill/>
          <a:ln/>
        </p:spPr>
        <p:txBody>
          <a:bodyPr wrap="none" lIns="0" tIns="0" rIns="0" bIns="0" rtlCol="0" anchor="t"/>
          <a:lstStyle/>
          <a:p>
            <a:pPr algn="l" indent="0" marL="0">
              <a:lnSpc>
                <a:spcPts val="1750"/>
              </a:lnSpc>
              <a:buNone/>
            </a:pPr>
            <a:r>
              <a:rPr lang="en-US" sz="1400" b="1" dirty="0">
                <a:solidFill>
                  <a:srgbClr val="272525"/>
                </a:solidFill>
                <a:latin typeface="Inter Bold" pitchFamily="34" charset="0"/>
                <a:ea typeface="Inter Bold" pitchFamily="34" charset="-122"/>
                <a:cs typeface="Inter Bold" pitchFamily="34" charset="-120"/>
              </a:rPr>
              <a:t>Synergistic Insights</a:t>
            </a:r>
            <a:endParaRPr lang="en-US" sz="1400" dirty="0"/>
          </a:p>
        </p:txBody>
      </p:sp>
      <p:sp>
        <p:nvSpPr>
          <p:cNvPr id="13" name="Text 10"/>
          <p:cNvSpPr/>
          <p:nvPr/>
        </p:nvSpPr>
        <p:spPr>
          <a:xfrm>
            <a:off x="1242060" y="3590330"/>
            <a:ext cx="7237214" cy="230862"/>
          </a:xfrm>
          <a:prstGeom prst="rect">
            <a:avLst/>
          </a:prstGeom>
          <a:noFill/>
          <a:ln/>
        </p:spPr>
        <p:txBody>
          <a:bodyPr wrap="non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Combining all three reveals disease mechanisms that remain hidden in isolation.</a:t>
            </a:r>
            <a:endParaRPr lang="en-US" sz="1100" dirty="0"/>
          </a:p>
        </p:txBody>
      </p:sp>
      <p:sp>
        <p:nvSpPr>
          <p:cNvPr id="14" name="Shape 11"/>
          <p:cNvSpPr/>
          <p:nvPr/>
        </p:nvSpPr>
        <p:spPr>
          <a:xfrm>
            <a:off x="505182" y="4128968"/>
            <a:ext cx="8133636" cy="866061"/>
          </a:xfrm>
          <a:prstGeom prst="roundRect">
            <a:avLst>
              <a:gd name="adj" fmla="val 7001"/>
            </a:avLst>
          </a:prstGeom>
          <a:solidFill>
            <a:srgbClr val="FFFFFF"/>
          </a:solidFill>
          <a:ln w="15240">
            <a:solidFill>
              <a:srgbClr val="C0C1D7"/>
            </a:solidFill>
            <a:prstDash val="solid"/>
          </a:ln>
        </p:spPr>
      </p:sp>
      <p:sp>
        <p:nvSpPr>
          <p:cNvPr id="15" name="Shape 12"/>
          <p:cNvSpPr/>
          <p:nvPr/>
        </p:nvSpPr>
        <p:spPr>
          <a:xfrm>
            <a:off x="520422" y="4144208"/>
            <a:ext cx="577334" cy="835581"/>
          </a:xfrm>
          <a:prstGeom prst="roundRect">
            <a:avLst>
              <a:gd name="adj" fmla="val 7334"/>
            </a:avLst>
          </a:prstGeom>
          <a:solidFill>
            <a:srgbClr val="DADBF1"/>
          </a:solidFill>
          <a:ln/>
        </p:spPr>
      </p:sp>
      <p:sp>
        <p:nvSpPr>
          <p:cNvPr id="16" name="Text 13"/>
          <p:cNvSpPr/>
          <p:nvPr/>
        </p:nvSpPr>
        <p:spPr>
          <a:xfrm>
            <a:off x="696992" y="4426625"/>
            <a:ext cx="216456" cy="270629"/>
          </a:xfrm>
          <a:prstGeom prst="rect">
            <a:avLst/>
          </a:prstGeom>
          <a:noFill/>
          <a:ln/>
        </p:spPr>
        <p:txBody>
          <a:bodyPr wrap="none" lIns="0" tIns="0" rIns="0" bIns="0" rtlCol="0" anchor="t"/>
          <a:lstStyle/>
          <a:p>
            <a:pPr algn="l" indent="0" marL="0">
              <a:lnSpc>
                <a:spcPts val="1700"/>
              </a:lnSpc>
              <a:buNone/>
            </a:pPr>
            <a:r>
              <a:rPr lang="en-US" sz="1700" b="1" dirty="0">
                <a:solidFill>
                  <a:srgbClr val="272525"/>
                </a:solidFill>
                <a:latin typeface="Inter Bold" pitchFamily="34" charset="0"/>
                <a:ea typeface="Inter Bold" pitchFamily="34" charset="-122"/>
                <a:cs typeface="Inter Bold" pitchFamily="34" charset="-120"/>
              </a:rPr>
              <a:t>3</a:t>
            </a:r>
            <a:endParaRPr lang="en-US" sz="1700" dirty="0"/>
          </a:p>
        </p:txBody>
      </p:sp>
      <p:sp>
        <p:nvSpPr>
          <p:cNvPr id="17" name="Text 14"/>
          <p:cNvSpPr/>
          <p:nvPr/>
        </p:nvSpPr>
        <p:spPr>
          <a:xfrm>
            <a:off x="1242060" y="4288512"/>
            <a:ext cx="2036921" cy="225623"/>
          </a:xfrm>
          <a:prstGeom prst="rect">
            <a:avLst/>
          </a:prstGeom>
          <a:noFill/>
          <a:ln/>
        </p:spPr>
        <p:txBody>
          <a:bodyPr wrap="none" lIns="0" tIns="0" rIns="0" bIns="0" rtlCol="0" anchor="t"/>
          <a:lstStyle/>
          <a:p>
            <a:pPr algn="l" indent="0" marL="0">
              <a:lnSpc>
                <a:spcPts val="1750"/>
              </a:lnSpc>
              <a:buNone/>
            </a:pPr>
            <a:r>
              <a:rPr lang="en-US" sz="1400" b="1" dirty="0">
                <a:solidFill>
                  <a:srgbClr val="272525"/>
                </a:solidFill>
                <a:latin typeface="Inter Bold" pitchFamily="34" charset="0"/>
                <a:ea typeface="Inter Bold" pitchFamily="34" charset="-122"/>
                <a:cs typeface="Inter Bold" pitchFamily="34" charset="-120"/>
              </a:rPr>
              <a:t>Real-World Complexity</a:t>
            </a:r>
            <a:endParaRPr lang="en-US" sz="1400" dirty="0"/>
          </a:p>
        </p:txBody>
      </p:sp>
      <p:sp>
        <p:nvSpPr>
          <p:cNvPr id="18" name="Text 15"/>
          <p:cNvSpPr/>
          <p:nvPr/>
        </p:nvSpPr>
        <p:spPr>
          <a:xfrm>
            <a:off x="1242060" y="4600694"/>
            <a:ext cx="7237214" cy="230862"/>
          </a:xfrm>
          <a:prstGeom prst="rect">
            <a:avLst/>
          </a:prstGeom>
          <a:noFill/>
          <a:ln/>
        </p:spPr>
        <p:txBody>
          <a:bodyPr wrap="non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Genetic diseases manifest through interactions across all three domains.</a:t>
            </a:r>
            <a:endParaRPr lang="en-US" sz="1100" dirty="0"/>
          </a:p>
        </p:txBody>
      </p:sp>
      <p:sp>
        <p:nvSpPr>
          <p:cNvPr id="19" name="Shape 16"/>
          <p:cNvSpPr/>
          <p:nvPr/>
        </p:nvSpPr>
        <p:spPr>
          <a:xfrm>
            <a:off x="505182" y="5139333"/>
            <a:ext cx="8133636" cy="866061"/>
          </a:xfrm>
          <a:prstGeom prst="roundRect">
            <a:avLst>
              <a:gd name="adj" fmla="val 7001"/>
            </a:avLst>
          </a:prstGeom>
          <a:solidFill>
            <a:srgbClr val="FFFFFF"/>
          </a:solidFill>
          <a:ln w="15240">
            <a:solidFill>
              <a:srgbClr val="C0C1D7"/>
            </a:solidFill>
            <a:prstDash val="solid"/>
          </a:ln>
        </p:spPr>
      </p:sp>
      <p:sp>
        <p:nvSpPr>
          <p:cNvPr id="20" name="Shape 17"/>
          <p:cNvSpPr/>
          <p:nvPr/>
        </p:nvSpPr>
        <p:spPr>
          <a:xfrm>
            <a:off x="520422" y="5154573"/>
            <a:ext cx="577334" cy="835581"/>
          </a:xfrm>
          <a:prstGeom prst="roundRect">
            <a:avLst>
              <a:gd name="adj" fmla="val 7334"/>
            </a:avLst>
          </a:prstGeom>
          <a:solidFill>
            <a:srgbClr val="DADBF1"/>
          </a:solidFill>
          <a:ln/>
        </p:spPr>
      </p:sp>
      <p:sp>
        <p:nvSpPr>
          <p:cNvPr id="21" name="Text 18"/>
          <p:cNvSpPr/>
          <p:nvPr/>
        </p:nvSpPr>
        <p:spPr>
          <a:xfrm>
            <a:off x="696992" y="5436989"/>
            <a:ext cx="216456" cy="270629"/>
          </a:xfrm>
          <a:prstGeom prst="rect">
            <a:avLst/>
          </a:prstGeom>
          <a:noFill/>
          <a:ln/>
        </p:spPr>
        <p:txBody>
          <a:bodyPr wrap="none" lIns="0" tIns="0" rIns="0" bIns="0" rtlCol="0" anchor="t"/>
          <a:lstStyle/>
          <a:p>
            <a:pPr algn="l" indent="0" marL="0">
              <a:lnSpc>
                <a:spcPts val="1700"/>
              </a:lnSpc>
              <a:buNone/>
            </a:pPr>
            <a:r>
              <a:rPr lang="en-US" sz="1700" b="1" dirty="0">
                <a:solidFill>
                  <a:srgbClr val="272525"/>
                </a:solidFill>
                <a:latin typeface="Inter Bold" pitchFamily="34" charset="0"/>
                <a:ea typeface="Inter Bold" pitchFamily="34" charset="-122"/>
                <a:cs typeface="Inter Bold" pitchFamily="34" charset="-120"/>
              </a:rPr>
              <a:t>4</a:t>
            </a:r>
            <a:endParaRPr lang="en-US" sz="1700" dirty="0"/>
          </a:p>
        </p:txBody>
      </p:sp>
      <p:sp>
        <p:nvSpPr>
          <p:cNvPr id="22" name="Text 19"/>
          <p:cNvSpPr/>
          <p:nvPr/>
        </p:nvSpPr>
        <p:spPr>
          <a:xfrm>
            <a:off x="1242060" y="5298877"/>
            <a:ext cx="1804392" cy="225623"/>
          </a:xfrm>
          <a:prstGeom prst="rect">
            <a:avLst/>
          </a:prstGeom>
          <a:noFill/>
          <a:ln/>
        </p:spPr>
        <p:txBody>
          <a:bodyPr wrap="none" lIns="0" tIns="0" rIns="0" bIns="0" rtlCol="0" anchor="t"/>
          <a:lstStyle/>
          <a:p>
            <a:pPr algn="l" indent="0" marL="0">
              <a:lnSpc>
                <a:spcPts val="1750"/>
              </a:lnSpc>
              <a:buNone/>
            </a:pPr>
            <a:r>
              <a:rPr lang="en-US" sz="1400" b="1" dirty="0">
                <a:solidFill>
                  <a:srgbClr val="272525"/>
                </a:solidFill>
                <a:latin typeface="Inter Bold" pitchFamily="34" charset="0"/>
                <a:ea typeface="Inter Bold" pitchFamily="34" charset="-122"/>
                <a:cs typeface="Inter Bold" pitchFamily="34" charset="-120"/>
              </a:rPr>
              <a:t>Example</a:t>
            </a:r>
            <a:endParaRPr lang="en-US" sz="1400" dirty="0"/>
          </a:p>
        </p:txBody>
      </p:sp>
      <p:sp>
        <p:nvSpPr>
          <p:cNvPr id="23" name="Text 20"/>
          <p:cNvSpPr/>
          <p:nvPr/>
        </p:nvSpPr>
        <p:spPr>
          <a:xfrm>
            <a:off x="1242060" y="5611058"/>
            <a:ext cx="7237214" cy="230862"/>
          </a:xfrm>
          <a:prstGeom prst="rect">
            <a:avLst/>
          </a:prstGeom>
          <a:noFill/>
          <a:ln/>
        </p:spPr>
        <p:txBody>
          <a:bodyPr wrap="non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A mutation may correlate with specific imaging patterns only in certain age groups or clinical contexts.</a:t>
            </a:r>
            <a:endParaRPr lang="en-US" sz="1100" dirty="0"/>
          </a:p>
        </p:txBody>
      </p:sp>
      <p:sp>
        <p:nvSpPr>
          <p:cNvPr id="24" name="Shape 21"/>
          <p:cNvSpPr/>
          <p:nvPr/>
        </p:nvSpPr>
        <p:spPr>
          <a:xfrm>
            <a:off x="505182" y="6149697"/>
            <a:ext cx="8133636" cy="866061"/>
          </a:xfrm>
          <a:prstGeom prst="roundRect">
            <a:avLst>
              <a:gd name="adj" fmla="val 7001"/>
            </a:avLst>
          </a:prstGeom>
          <a:solidFill>
            <a:srgbClr val="FFFFFF"/>
          </a:solidFill>
          <a:ln w="15240">
            <a:solidFill>
              <a:srgbClr val="C0C1D7"/>
            </a:solidFill>
            <a:prstDash val="solid"/>
          </a:ln>
        </p:spPr>
      </p:sp>
      <p:sp>
        <p:nvSpPr>
          <p:cNvPr id="25" name="Shape 22"/>
          <p:cNvSpPr/>
          <p:nvPr/>
        </p:nvSpPr>
        <p:spPr>
          <a:xfrm>
            <a:off x="520422" y="6164937"/>
            <a:ext cx="577334" cy="835581"/>
          </a:xfrm>
          <a:prstGeom prst="roundRect">
            <a:avLst>
              <a:gd name="adj" fmla="val 7334"/>
            </a:avLst>
          </a:prstGeom>
          <a:solidFill>
            <a:srgbClr val="DADBF1"/>
          </a:solidFill>
          <a:ln/>
        </p:spPr>
      </p:sp>
      <p:sp>
        <p:nvSpPr>
          <p:cNvPr id="26" name="Text 23"/>
          <p:cNvSpPr/>
          <p:nvPr/>
        </p:nvSpPr>
        <p:spPr>
          <a:xfrm>
            <a:off x="696992" y="6447353"/>
            <a:ext cx="216456" cy="270629"/>
          </a:xfrm>
          <a:prstGeom prst="rect">
            <a:avLst/>
          </a:prstGeom>
          <a:noFill/>
          <a:ln/>
        </p:spPr>
        <p:txBody>
          <a:bodyPr wrap="none" lIns="0" tIns="0" rIns="0" bIns="0" rtlCol="0" anchor="t"/>
          <a:lstStyle/>
          <a:p>
            <a:pPr algn="l" indent="0" marL="0">
              <a:lnSpc>
                <a:spcPts val="1700"/>
              </a:lnSpc>
              <a:buNone/>
            </a:pPr>
            <a:r>
              <a:rPr lang="en-US" sz="1700" b="1" dirty="0">
                <a:solidFill>
                  <a:srgbClr val="272525"/>
                </a:solidFill>
                <a:latin typeface="Inter Bold" pitchFamily="34" charset="0"/>
                <a:ea typeface="Inter Bold" pitchFamily="34" charset="-122"/>
                <a:cs typeface="Inter Bold" pitchFamily="34" charset="-120"/>
              </a:rPr>
              <a:t>5</a:t>
            </a:r>
            <a:endParaRPr lang="en-US" sz="1700" dirty="0"/>
          </a:p>
        </p:txBody>
      </p:sp>
      <p:sp>
        <p:nvSpPr>
          <p:cNvPr id="27" name="Text 24"/>
          <p:cNvSpPr/>
          <p:nvPr/>
        </p:nvSpPr>
        <p:spPr>
          <a:xfrm>
            <a:off x="1242060" y="6309241"/>
            <a:ext cx="1804392" cy="225623"/>
          </a:xfrm>
          <a:prstGeom prst="rect">
            <a:avLst/>
          </a:prstGeom>
          <a:noFill/>
          <a:ln/>
        </p:spPr>
        <p:txBody>
          <a:bodyPr wrap="none" lIns="0" tIns="0" rIns="0" bIns="0" rtlCol="0" anchor="t"/>
          <a:lstStyle/>
          <a:p>
            <a:pPr algn="l" indent="0" marL="0">
              <a:lnSpc>
                <a:spcPts val="1750"/>
              </a:lnSpc>
              <a:buNone/>
            </a:pPr>
            <a:r>
              <a:rPr lang="en-US" sz="1400" b="1" dirty="0">
                <a:solidFill>
                  <a:srgbClr val="272525"/>
                </a:solidFill>
                <a:latin typeface="Inter Bold" pitchFamily="34" charset="0"/>
                <a:ea typeface="Inter Bold" pitchFamily="34" charset="-122"/>
                <a:cs typeface="Inter Bold" pitchFamily="34" charset="-120"/>
              </a:rPr>
              <a:t>Result</a:t>
            </a:r>
            <a:endParaRPr lang="en-US" sz="1400" dirty="0"/>
          </a:p>
        </p:txBody>
      </p:sp>
      <p:sp>
        <p:nvSpPr>
          <p:cNvPr id="28" name="Text 25"/>
          <p:cNvSpPr/>
          <p:nvPr/>
        </p:nvSpPr>
        <p:spPr>
          <a:xfrm>
            <a:off x="1242060" y="6621423"/>
            <a:ext cx="7237214" cy="230862"/>
          </a:xfrm>
          <a:prstGeom prst="rect">
            <a:avLst/>
          </a:prstGeom>
          <a:noFill/>
          <a:ln/>
        </p:spPr>
        <p:txBody>
          <a:bodyPr wrap="non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More accurate predictions, better clinical relevance, deeper biological understanding.</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92768"/>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Project Purpose</a:t>
            </a:r>
            <a:endParaRPr lang="en-US" sz="4450" dirty="0"/>
          </a:p>
        </p:txBody>
      </p:sp>
      <p:sp>
        <p:nvSpPr>
          <p:cNvPr id="3" name="Shape 1"/>
          <p:cNvSpPr/>
          <p:nvPr/>
        </p:nvSpPr>
        <p:spPr>
          <a:xfrm>
            <a:off x="793790" y="2695337"/>
            <a:ext cx="6407944" cy="1887260"/>
          </a:xfrm>
          <a:prstGeom prst="roundRect">
            <a:avLst>
              <a:gd name="adj" fmla="val 7752"/>
            </a:avLst>
          </a:prstGeom>
          <a:solidFill>
            <a:srgbClr val="FFFFFF"/>
          </a:solidFill>
          <a:ln/>
        </p:spPr>
      </p:sp>
      <p:sp>
        <p:nvSpPr>
          <p:cNvPr id="4" name="Shape 2"/>
          <p:cNvSpPr/>
          <p:nvPr/>
        </p:nvSpPr>
        <p:spPr>
          <a:xfrm>
            <a:off x="793790" y="2664857"/>
            <a:ext cx="6407944" cy="121920"/>
          </a:xfrm>
          <a:prstGeom prst="roundRect">
            <a:avLst>
              <a:gd name="adj" fmla="val 78139"/>
            </a:avLst>
          </a:prstGeom>
          <a:solidFill>
            <a:srgbClr val="4950BC"/>
          </a:solidFill>
          <a:ln/>
        </p:spPr>
      </p:sp>
      <p:sp>
        <p:nvSpPr>
          <p:cNvPr id="5" name="Shape 3"/>
          <p:cNvSpPr/>
          <p:nvPr/>
        </p:nvSpPr>
        <p:spPr>
          <a:xfrm>
            <a:off x="3657540" y="2355175"/>
            <a:ext cx="680442" cy="680442"/>
          </a:xfrm>
          <a:prstGeom prst="roundRect">
            <a:avLst>
              <a:gd name="adj" fmla="val 134383"/>
            </a:avLst>
          </a:prstGeom>
          <a:solidFill>
            <a:srgbClr val="4950BC"/>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61614" y="2559248"/>
            <a:ext cx="272177" cy="272177"/>
          </a:xfrm>
          <a:prstGeom prst="rect">
            <a:avLst/>
          </a:prstGeom>
        </p:spPr>
      </p:pic>
      <p:sp>
        <p:nvSpPr>
          <p:cNvPr id="7" name="Text 4"/>
          <p:cNvSpPr/>
          <p:nvPr/>
        </p:nvSpPr>
        <p:spPr>
          <a:xfrm>
            <a:off x="1051084" y="3262313"/>
            <a:ext cx="5893356" cy="106299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Design and implement an AI system that reasons across genomics, imaging, and clinical domains simultaneously</a:t>
            </a:r>
            <a:endParaRPr lang="en-US" sz="2200" dirty="0"/>
          </a:p>
        </p:txBody>
      </p:sp>
      <p:sp>
        <p:nvSpPr>
          <p:cNvPr id="8" name="Shape 5"/>
          <p:cNvSpPr/>
          <p:nvPr/>
        </p:nvSpPr>
        <p:spPr>
          <a:xfrm>
            <a:off x="7428548" y="2695337"/>
            <a:ext cx="6408063" cy="1887260"/>
          </a:xfrm>
          <a:prstGeom prst="roundRect">
            <a:avLst>
              <a:gd name="adj" fmla="val 7752"/>
            </a:avLst>
          </a:prstGeom>
          <a:solidFill>
            <a:srgbClr val="FFFFFF"/>
          </a:solidFill>
          <a:ln/>
        </p:spPr>
      </p:sp>
      <p:sp>
        <p:nvSpPr>
          <p:cNvPr id="9" name="Shape 6"/>
          <p:cNvSpPr/>
          <p:nvPr/>
        </p:nvSpPr>
        <p:spPr>
          <a:xfrm>
            <a:off x="7428548" y="2664857"/>
            <a:ext cx="6408063" cy="121920"/>
          </a:xfrm>
          <a:prstGeom prst="roundRect">
            <a:avLst>
              <a:gd name="adj" fmla="val 78139"/>
            </a:avLst>
          </a:prstGeom>
          <a:solidFill>
            <a:srgbClr val="4950BC"/>
          </a:solidFill>
          <a:ln/>
        </p:spPr>
      </p:sp>
      <p:sp>
        <p:nvSpPr>
          <p:cNvPr id="10" name="Shape 7"/>
          <p:cNvSpPr/>
          <p:nvPr/>
        </p:nvSpPr>
        <p:spPr>
          <a:xfrm>
            <a:off x="10292298" y="2355175"/>
            <a:ext cx="680442" cy="680442"/>
          </a:xfrm>
          <a:prstGeom prst="roundRect">
            <a:avLst>
              <a:gd name="adj" fmla="val 134383"/>
            </a:avLst>
          </a:prstGeom>
          <a:solidFill>
            <a:srgbClr val="4950BC"/>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6371" y="2559248"/>
            <a:ext cx="272177" cy="272177"/>
          </a:xfrm>
          <a:prstGeom prst="rect">
            <a:avLst/>
          </a:prstGeom>
        </p:spPr>
      </p:pic>
      <p:sp>
        <p:nvSpPr>
          <p:cNvPr id="12" name="Text 8"/>
          <p:cNvSpPr/>
          <p:nvPr/>
        </p:nvSpPr>
        <p:spPr>
          <a:xfrm>
            <a:off x="7685842" y="3262313"/>
            <a:ext cx="5893475"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Maintain interpretability and ethical grounding throughout</a:t>
            </a:r>
            <a:endParaRPr lang="en-US" sz="2200" dirty="0"/>
          </a:p>
        </p:txBody>
      </p:sp>
      <p:sp>
        <p:nvSpPr>
          <p:cNvPr id="13" name="Shape 9"/>
          <p:cNvSpPr/>
          <p:nvPr/>
        </p:nvSpPr>
        <p:spPr>
          <a:xfrm>
            <a:off x="793790" y="5149572"/>
            <a:ext cx="6407944" cy="1887260"/>
          </a:xfrm>
          <a:prstGeom prst="roundRect">
            <a:avLst>
              <a:gd name="adj" fmla="val 7752"/>
            </a:avLst>
          </a:prstGeom>
          <a:solidFill>
            <a:srgbClr val="FFFFFF"/>
          </a:solidFill>
          <a:ln/>
        </p:spPr>
      </p:sp>
      <p:sp>
        <p:nvSpPr>
          <p:cNvPr id="14" name="Shape 10"/>
          <p:cNvSpPr/>
          <p:nvPr/>
        </p:nvSpPr>
        <p:spPr>
          <a:xfrm>
            <a:off x="793790" y="5119092"/>
            <a:ext cx="6407944" cy="121920"/>
          </a:xfrm>
          <a:prstGeom prst="roundRect">
            <a:avLst>
              <a:gd name="adj" fmla="val 78139"/>
            </a:avLst>
          </a:prstGeom>
          <a:solidFill>
            <a:srgbClr val="4950BC"/>
          </a:solidFill>
          <a:ln/>
        </p:spPr>
      </p:sp>
      <p:sp>
        <p:nvSpPr>
          <p:cNvPr id="15" name="Shape 11"/>
          <p:cNvSpPr/>
          <p:nvPr/>
        </p:nvSpPr>
        <p:spPr>
          <a:xfrm>
            <a:off x="3657540" y="4809411"/>
            <a:ext cx="680442" cy="680442"/>
          </a:xfrm>
          <a:prstGeom prst="roundRect">
            <a:avLst>
              <a:gd name="adj" fmla="val 134383"/>
            </a:avLst>
          </a:prstGeom>
          <a:solidFill>
            <a:srgbClr val="4950BC"/>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1614" y="5013484"/>
            <a:ext cx="272177" cy="272177"/>
          </a:xfrm>
          <a:prstGeom prst="rect">
            <a:avLst/>
          </a:prstGeom>
        </p:spPr>
      </p:pic>
      <p:sp>
        <p:nvSpPr>
          <p:cNvPr id="17" name="Text 12"/>
          <p:cNvSpPr/>
          <p:nvPr/>
        </p:nvSpPr>
        <p:spPr>
          <a:xfrm>
            <a:off x="1051084" y="5716548"/>
            <a:ext cx="5893356" cy="106299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Function as a decision-support and research tool, not a replacement for clinicians</a:t>
            </a:r>
            <a:endParaRPr lang="en-US" sz="2200" dirty="0"/>
          </a:p>
        </p:txBody>
      </p:sp>
      <p:sp>
        <p:nvSpPr>
          <p:cNvPr id="18" name="Shape 13"/>
          <p:cNvSpPr/>
          <p:nvPr/>
        </p:nvSpPr>
        <p:spPr>
          <a:xfrm>
            <a:off x="7428548" y="5149572"/>
            <a:ext cx="6408063" cy="1887260"/>
          </a:xfrm>
          <a:prstGeom prst="roundRect">
            <a:avLst>
              <a:gd name="adj" fmla="val 7752"/>
            </a:avLst>
          </a:prstGeom>
          <a:solidFill>
            <a:srgbClr val="FFFFFF"/>
          </a:solidFill>
          <a:ln/>
        </p:spPr>
      </p:sp>
      <p:sp>
        <p:nvSpPr>
          <p:cNvPr id="19" name="Shape 14"/>
          <p:cNvSpPr/>
          <p:nvPr/>
        </p:nvSpPr>
        <p:spPr>
          <a:xfrm>
            <a:off x="7428548" y="5119092"/>
            <a:ext cx="6408063" cy="121920"/>
          </a:xfrm>
          <a:prstGeom prst="roundRect">
            <a:avLst>
              <a:gd name="adj" fmla="val 78139"/>
            </a:avLst>
          </a:prstGeom>
          <a:solidFill>
            <a:srgbClr val="4950BC"/>
          </a:solidFill>
          <a:ln/>
        </p:spPr>
      </p:sp>
      <p:sp>
        <p:nvSpPr>
          <p:cNvPr id="20" name="Shape 15"/>
          <p:cNvSpPr/>
          <p:nvPr/>
        </p:nvSpPr>
        <p:spPr>
          <a:xfrm>
            <a:off x="10292298" y="4809411"/>
            <a:ext cx="680442" cy="680442"/>
          </a:xfrm>
          <a:prstGeom prst="roundRect">
            <a:avLst>
              <a:gd name="adj" fmla="val 134383"/>
            </a:avLst>
          </a:prstGeom>
          <a:solidFill>
            <a:srgbClr val="4950BC"/>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6371" y="5013484"/>
            <a:ext cx="272177" cy="272177"/>
          </a:xfrm>
          <a:prstGeom prst="rect">
            <a:avLst/>
          </a:prstGeom>
        </p:spPr>
      </p:pic>
      <p:sp>
        <p:nvSpPr>
          <p:cNvPr id="22" name="Text 16"/>
          <p:cNvSpPr/>
          <p:nvPr/>
        </p:nvSpPr>
        <p:spPr>
          <a:xfrm>
            <a:off x="7685842" y="5716548"/>
            <a:ext cx="5893475" cy="106299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Surface patterns, associations, and hypotheses that may otherwise remain hidden</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Three Data Domains</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Genomics</a:t>
            </a:r>
            <a:endParaRPr lang="en-US" sz="2200" dirty="0"/>
          </a:p>
        </p:txBody>
      </p:sp>
      <p:sp>
        <p:nvSpPr>
          <p:cNvPr id="4" name="Text 2"/>
          <p:cNvSpPr/>
          <p:nvPr/>
        </p:nvSpPr>
        <p:spPr>
          <a:xfrm>
            <a:off x="793790" y="3852505"/>
            <a:ext cx="3979545"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High-dimensional sequential data. Millions of base pairs. Long-range dependencies between distant mutations. Transformer-based architectures treat DNA like language.</a:t>
            </a:r>
            <a:endParaRPr lang="en-US" sz="1750" dirty="0"/>
          </a:p>
        </p:txBody>
      </p:sp>
      <p:sp>
        <p:nvSpPr>
          <p:cNvPr id="5" name="Text 3"/>
          <p:cNvSpPr/>
          <p:nvPr/>
        </p:nvSpPr>
        <p:spPr>
          <a:xfrm>
            <a:off x="5334357" y="327136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Biomedical Imaging</a:t>
            </a:r>
            <a:endParaRPr lang="en-US" sz="2200" dirty="0"/>
          </a:p>
        </p:txBody>
      </p:sp>
      <p:sp>
        <p:nvSpPr>
          <p:cNvPr id="6" name="Text 4"/>
          <p:cNvSpPr/>
          <p:nvPr/>
        </p:nvSpPr>
        <p:spPr>
          <a:xfrm>
            <a:off x="5334357" y="3852505"/>
            <a:ext cx="3978116"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Structural and functional changes visible in scans. Radiological, histopathology, and other modalities. Vision transformers capture subtle, spatially distributed patterns.</a:t>
            </a:r>
            <a:endParaRPr lang="en-US" sz="1750" dirty="0"/>
          </a:p>
        </p:txBody>
      </p:sp>
      <p:sp>
        <p:nvSpPr>
          <p:cNvPr id="7" name="Text 5"/>
          <p:cNvSpPr/>
          <p:nvPr/>
        </p:nvSpPr>
        <p:spPr>
          <a:xfrm>
            <a:off x="9873496" y="327136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Clinical Context</a:t>
            </a:r>
            <a:endParaRPr lang="en-US" sz="2200" dirty="0"/>
          </a:p>
        </p:txBody>
      </p:sp>
      <p:sp>
        <p:nvSpPr>
          <p:cNvPr id="8" name="Text 6"/>
          <p:cNvSpPr/>
          <p:nvPr/>
        </p:nvSpPr>
        <p:spPr>
          <a:xfrm>
            <a:off x="9873496" y="3852505"/>
            <a:ext cx="3978116"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Patient metadata: age, sex, disease history. Modulates how genetic variations express phenotypically. Essential contextual grounding for predictions.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311825"/>
            <a:ext cx="6659642"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Technical Deep Dive: Transformer Architectures</a:t>
            </a:r>
            <a:endParaRPr lang="en-US" sz="2200" dirty="0"/>
          </a:p>
        </p:txBody>
      </p:sp>
      <p:sp>
        <p:nvSpPr>
          <p:cNvPr id="3" name="Shape 1"/>
          <p:cNvSpPr/>
          <p:nvPr/>
        </p:nvSpPr>
        <p:spPr>
          <a:xfrm>
            <a:off x="396835" y="892969"/>
            <a:ext cx="4536638" cy="865227"/>
          </a:xfrm>
          <a:prstGeom prst="roundRect">
            <a:avLst>
              <a:gd name="adj" fmla="val 8455"/>
            </a:avLst>
          </a:prstGeom>
          <a:solidFill>
            <a:srgbClr val="FFFFFF"/>
          </a:solidFill>
          <a:ln w="15240">
            <a:solidFill>
              <a:srgbClr val="C0C1D7"/>
            </a:solidFill>
            <a:prstDash val="solid"/>
          </a:ln>
        </p:spPr>
      </p:sp>
      <p:sp>
        <p:nvSpPr>
          <p:cNvPr id="4" name="Shape 2"/>
          <p:cNvSpPr/>
          <p:nvPr/>
        </p:nvSpPr>
        <p:spPr>
          <a:xfrm>
            <a:off x="381595" y="892969"/>
            <a:ext cx="60960" cy="865227"/>
          </a:xfrm>
          <a:prstGeom prst="roundRect">
            <a:avLst>
              <a:gd name="adj" fmla="val 78139"/>
            </a:avLst>
          </a:prstGeom>
          <a:solidFill>
            <a:srgbClr val="4950BC"/>
          </a:solidFill>
          <a:ln/>
        </p:spPr>
      </p:sp>
      <p:sp>
        <p:nvSpPr>
          <p:cNvPr id="5" name="Text 3"/>
          <p:cNvSpPr/>
          <p:nvPr/>
        </p:nvSpPr>
        <p:spPr>
          <a:xfrm>
            <a:off x="571143" y="1021556"/>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DNA as Language</a:t>
            </a:r>
            <a:endParaRPr lang="en-US" sz="1100" dirty="0"/>
          </a:p>
        </p:txBody>
      </p:sp>
      <p:sp>
        <p:nvSpPr>
          <p:cNvPr id="6" name="Text 4"/>
          <p:cNvSpPr/>
          <p:nvPr/>
        </p:nvSpPr>
        <p:spPr>
          <a:xfrm>
            <a:off x="571143" y="1266706"/>
            <a:ext cx="4233743" cy="36290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Genomic sequences treated analogously to natural language, where subsequences act as meaningful units</a:t>
            </a:r>
            <a:endParaRPr lang="en-US" sz="850" dirty="0"/>
          </a:p>
        </p:txBody>
      </p:sp>
      <p:sp>
        <p:nvSpPr>
          <p:cNvPr id="7" name="Shape 5"/>
          <p:cNvSpPr/>
          <p:nvPr/>
        </p:nvSpPr>
        <p:spPr>
          <a:xfrm>
            <a:off x="5046821" y="892969"/>
            <a:ext cx="4536638" cy="865227"/>
          </a:xfrm>
          <a:prstGeom prst="roundRect">
            <a:avLst>
              <a:gd name="adj" fmla="val 8455"/>
            </a:avLst>
          </a:prstGeom>
          <a:solidFill>
            <a:srgbClr val="FFFFFF"/>
          </a:solidFill>
          <a:ln w="15240">
            <a:solidFill>
              <a:srgbClr val="C0C1D7"/>
            </a:solidFill>
            <a:prstDash val="solid"/>
          </a:ln>
        </p:spPr>
      </p:sp>
      <p:sp>
        <p:nvSpPr>
          <p:cNvPr id="8" name="Shape 6"/>
          <p:cNvSpPr/>
          <p:nvPr/>
        </p:nvSpPr>
        <p:spPr>
          <a:xfrm>
            <a:off x="5031581" y="892969"/>
            <a:ext cx="60960" cy="865227"/>
          </a:xfrm>
          <a:prstGeom prst="roundRect">
            <a:avLst>
              <a:gd name="adj" fmla="val 78139"/>
            </a:avLst>
          </a:prstGeom>
          <a:solidFill>
            <a:srgbClr val="4950BC"/>
          </a:solidFill>
          <a:ln/>
        </p:spPr>
      </p:sp>
      <p:sp>
        <p:nvSpPr>
          <p:cNvPr id="9" name="Text 7"/>
          <p:cNvSpPr/>
          <p:nvPr/>
        </p:nvSpPr>
        <p:spPr>
          <a:xfrm>
            <a:off x="5221129" y="1021556"/>
            <a:ext cx="1559243"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Attention Mechanisms</a:t>
            </a:r>
            <a:endParaRPr lang="en-US" sz="1100" dirty="0"/>
          </a:p>
        </p:txBody>
      </p:sp>
      <p:sp>
        <p:nvSpPr>
          <p:cNvPr id="10" name="Text 8"/>
          <p:cNvSpPr/>
          <p:nvPr/>
        </p:nvSpPr>
        <p:spPr>
          <a:xfrm>
            <a:off x="5221129" y="1266706"/>
            <a:ext cx="4233743"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Allow models to learn relationships between distant regions of the genome</a:t>
            </a:r>
            <a:endParaRPr lang="en-US" sz="850" dirty="0"/>
          </a:p>
        </p:txBody>
      </p:sp>
      <p:sp>
        <p:nvSpPr>
          <p:cNvPr id="11" name="Shape 9"/>
          <p:cNvSpPr/>
          <p:nvPr/>
        </p:nvSpPr>
        <p:spPr>
          <a:xfrm>
            <a:off x="9696807" y="892969"/>
            <a:ext cx="4536638" cy="865227"/>
          </a:xfrm>
          <a:prstGeom prst="roundRect">
            <a:avLst>
              <a:gd name="adj" fmla="val 8455"/>
            </a:avLst>
          </a:prstGeom>
          <a:solidFill>
            <a:srgbClr val="FFFFFF"/>
          </a:solidFill>
          <a:ln w="15240">
            <a:solidFill>
              <a:srgbClr val="C0C1D7"/>
            </a:solidFill>
            <a:prstDash val="solid"/>
          </a:ln>
        </p:spPr>
      </p:sp>
      <p:sp>
        <p:nvSpPr>
          <p:cNvPr id="12" name="Shape 10"/>
          <p:cNvSpPr/>
          <p:nvPr/>
        </p:nvSpPr>
        <p:spPr>
          <a:xfrm>
            <a:off x="9681567" y="892969"/>
            <a:ext cx="60960" cy="865227"/>
          </a:xfrm>
          <a:prstGeom prst="roundRect">
            <a:avLst>
              <a:gd name="adj" fmla="val 78139"/>
            </a:avLst>
          </a:prstGeom>
          <a:solidFill>
            <a:srgbClr val="4950BC"/>
          </a:solidFill>
          <a:ln/>
        </p:spPr>
      </p:sp>
      <p:sp>
        <p:nvSpPr>
          <p:cNvPr id="13" name="Text 11"/>
          <p:cNvSpPr/>
          <p:nvPr/>
        </p:nvSpPr>
        <p:spPr>
          <a:xfrm>
            <a:off x="9871115" y="1021556"/>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Vision Transformers</a:t>
            </a:r>
            <a:endParaRPr lang="en-US" sz="1100" dirty="0"/>
          </a:p>
        </p:txBody>
      </p:sp>
      <p:sp>
        <p:nvSpPr>
          <p:cNvPr id="14" name="Text 12"/>
          <p:cNvSpPr/>
          <p:nvPr/>
        </p:nvSpPr>
        <p:spPr>
          <a:xfrm>
            <a:off x="9871115" y="1266706"/>
            <a:ext cx="4233743" cy="36290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Unlike CNNs with local receptive fields, learn where to focus attention across entire images</a:t>
            </a:r>
            <a:endParaRPr lang="en-US" sz="850" dirty="0"/>
          </a:p>
        </p:txBody>
      </p:sp>
      <p:sp>
        <p:nvSpPr>
          <p:cNvPr id="15" name="Shape 13"/>
          <p:cNvSpPr/>
          <p:nvPr/>
        </p:nvSpPr>
        <p:spPr>
          <a:xfrm>
            <a:off x="396835" y="1871543"/>
            <a:ext cx="4536638" cy="865227"/>
          </a:xfrm>
          <a:prstGeom prst="roundRect">
            <a:avLst>
              <a:gd name="adj" fmla="val 8455"/>
            </a:avLst>
          </a:prstGeom>
          <a:solidFill>
            <a:srgbClr val="FFFFFF"/>
          </a:solidFill>
          <a:ln w="15240">
            <a:solidFill>
              <a:srgbClr val="C0C1D7"/>
            </a:solidFill>
            <a:prstDash val="solid"/>
          </a:ln>
        </p:spPr>
      </p:sp>
      <p:sp>
        <p:nvSpPr>
          <p:cNvPr id="16" name="Shape 14"/>
          <p:cNvSpPr/>
          <p:nvPr/>
        </p:nvSpPr>
        <p:spPr>
          <a:xfrm>
            <a:off x="381595" y="1871543"/>
            <a:ext cx="60960" cy="865227"/>
          </a:xfrm>
          <a:prstGeom prst="roundRect">
            <a:avLst>
              <a:gd name="adj" fmla="val 78139"/>
            </a:avLst>
          </a:prstGeom>
          <a:solidFill>
            <a:srgbClr val="4950BC"/>
          </a:solidFill>
          <a:ln/>
        </p:spPr>
      </p:sp>
      <p:sp>
        <p:nvSpPr>
          <p:cNvPr id="17" name="Text 15"/>
          <p:cNvSpPr/>
          <p:nvPr/>
        </p:nvSpPr>
        <p:spPr>
          <a:xfrm>
            <a:off x="571143" y="2000131"/>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Advantage</a:t>
            </a:r>
            <a:endParaRPr lang="en-US" sz="1100" dirty="0"/>
          </a:p>
        </p:txBody>
      </p:sp>
      <p:sp>
        <p:nvSpPr>
          <p:cNvPr id="18" name="Text 16"/>
          <p:cNvSpPr/>
          <p:nvPr/>
        </p:nvSpPr>
        <p:spPr>
          <a:xfrm>
            <a:off x="571143" y="2245281"/>
            <a:ext cx="4233743"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Capture long-range dependencies and subtle, spatially distributed patterns</a:t>
            </a:r>
            <a:endParaRPr lang="en-US" sz="850" dirty="0"/>
          </a:p>
        </p:txBody>
      </p:sp>
      <p:sp>
        <p:nvSpPr>
          <p:cNvPr id="19" name="Shape 17"/>
          <p:cNvSpPr/>
          <p:nvPr/>
        </p:nvSpPr>
        <p:spPr>
          <a:xfrm>
            <a:off x="5046821" y="1871543"/>
            <a:ext cx="4536638" cy="865227"/>
          </a:xfrm>
          <a:prstGeom prst="roundRect">
            <a:avLst>
              <a:gd name="adj" fmla="val 8455"/>
            </a:avLst>
          </a:prstGeom>
          <a:solidFill>
            <a:srgbClr val="FFFFFF"/>
          </a:solidFill>
          <a:ln w="15240">
            <a:solidFill>
              <a:srgbClr val="C0C1D7"/>
            </a:solidFill>
            <a:prstDash val="solid"/>
          </a:ln>
        </p:spPr>
      </p:sp>
      <p:sp>
        <p:nvSpPr>
          <p:cNvPr id="20" name="Shape 18"/>
          <p:cNvSpPr/>
          <p:nvPr/>
        </p:nvSpPr>
        <p:spPr>
          <a:xfrm>
            <a:off x="5031581" y="1871543"/>
            <a:ext cx="60960" cy="865227"/>
          </a:xfrm>
          <a:prstGeom prst="roundRect">
            <a:avLst>
              <a:gd name="adj" fmla="val 78139"/>
            </a:avLst>
          </a:prstGeom>
          <a:solidFill>
            <a:srgbClr val="4950BC"/>
          </a:solidFill>
          <a:ln/>
        </p:spPr>
      </p:sp>
      <p:sp>
        <p:nvSpPr>
          <p:cNvPr id="21" name="Text 19"/>
          <p:cNvSpPr/>
          <p:nvPr/>
        </p:nvSpPr>
        <p:spPr>
          <a:xfrm>
            <a:off x="5221129" y="2000131"/>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Benefit</a:t>
            </a:r>
            <a:endParaRPr lang="en-US" sz="1100" dirty="0"/>
          </a:p>
        </p:txBody>
      </p:sp>
      <p:sp>
        <p:nvSpPr>
          <p:cNvPr id="22" name="Text 20"/>
          <p:cNvSpPr/>
          <p:nvPr/>
        </p:nvSpPr>
        <p:spPr>
          <a:xfrm>
            <a:off x="5221129" y="2245281"/>
            <a:ext cx="4233743" cy="36290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More effective at modeling complex biological relationships than traditional approaches</a:t>
            </a:r>
            <a:endParaRPr lang="en-US" sz="850" dirty="0"/>
          </a:p>
        </p:txBody>
      </p:sp>
      <p:pic>
        <p:nvPicPr>
          <p:cNvPr id="23" name="Image 0" descr="preencoded.png">    </p:cNvPr>
          <p:cNvPicPr>
            <a:picLocks noChangeAspect="1"/>
          </p:cNvPicPr>
          <p:nvPr/>
        </p:nvPicPr>
        <p:blipFill>
          <a:blip r:embed="rId1"/>
          <a:stretch>
            <a:fillRect/>
          </a:stretch>
        </p:blipFill>
        <p:spPr>
          <a:xfrm>
            <a:off x="396835" y="2864287"/>
            <a:ext cx="8619411" cy="58974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1719" y="331351"/>
            <a:ext cx="4614982" cy="376595"/>
          </a:xfrm>
          <a:prstGeom prst="rect">
            <a:avLst/>
          </a:prstGeom>
          <a:noFill/>
          <a:ln/>
        </p:spPr>
        <p:txBody>
          <a:bodyPr wrap="none" lIns="0" tIns="0" rIns="0" bIns="0" rtlCol="0" anchor="t"/>
          <a:lstStyle/>
          <a:p>
            <a:pPr algn="l" indent="0" marL="0">
              <a:lnSpc>
                <a:spcPts val="2950"/>
              </a:lnSpc>
              <a:buNone/>
            </a:pPr>
            <a:r>
              <a:rPr lang="en-US" sz="2350" b="1" dirty="0">
                <a:solidFill>
                  <a:srgbClr val="000000"/>
                </a:solidFill>
                <a:latin typeface="Inter Bold" pitchFamily="34" charset="0"/>
                <a:ea typeface="Inter Bold" pitchFamily="34" charset="-122"/>
                <a:cs typeface="Inter Bold" pitchFamily="34" charset="-120"/>
              </a:rPr>
              <a:t>Multimodal Fusion Architecture</a:t>
            </a:r>
            <a:endParaRPr lang="en-US" sz="2350" dirty="0"/>
          </a:p>
        </p:txBody>
      </p:sp>
      <p:pic>
        <p:nvPicPr>
          <p:cNvPr id="3" name="Image 0" descr="preencoded.png">    </p:cNvPr>
          <p:cNvPicPr>
            <a:picLocks noChangeAspect="1"/>
          </p:cNvPicPr>
          <p:nvPr/>
        </p:nvPicPr>
        <p:blipFill>
          <a:blip r:embed="rId1"/>
          <a:stretch>
            <a:fillRect/>
          </a:stretch>
        </p:blipFill>
        <p:spPr>
          <a:xfrm>
            <a:off x="2665928" y="948928"/>
            <a:ext cx="9298424" cy="6989088"/>
          </a:xfrm>
          <a:prstGeom prst="rect">
            <a:avLst/>
          </a:prstGeom>
        </p:spPr>
      </p:pic>
      <p:sp>
        <p:nvSpPr>
          <p:cNvPr id="4" name="Text 1"/>
          <p:cNvSpPr/>
          <p:nvPr/>
        </p:nvSpPr>
        <p:spPr>
          <a:xfrm>
            <a:off x="6463479" y="4103972"/>
            <a:ext cx="1695778" cy="1163262"/>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Multimodal Fusion Engine</a:t>
            </a:r>
            <a:endParaRPr lang="en-US" sz="1350" dirty="0"/>
          </a:p>
        </p:txBody>
      </p:sp>
      <p:sp>
        <p:nvSpPr>
          <p:cNvPr id="5" name="Text 2"/>
          <p:cNvSpPr/>
          <p:nvPr/>
        </p:nvSpPr>
        <p:spPr>
          <a:xfrm>
            <a:off x="9000252" y="5896904"/>
            <a:ext cx="2522772" cy="775508"/>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Biomedical Imaging</a:t>
            </a:r>
            <a:endParaRPr lang="en-US" sz="1350" dirty="0"/>
          </a:p>
        </p:txBody>
      </p:sp>
      <p:sp>
        <p:nvSpPr>
          <p:cNvPr id="6" name="Text 3"/>
          <p:cNvSpPr/>
          <p:nvPr/>
        </p:nvSpPr>
        <p:spPr>
          <a:xfrm>
            <a:off x="9000252" y="6782707"/>
            <a:ext cx="2522772" cy="620406"/>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Radiology and pathology images</a:t>
            </a:r>
            <a:endParaRPr lang="en-US" sz="1050" dirty="0"/>
          </a:p>
        </p:txBody>
      </p:sp>
      <p:sp>
        <p:nvSpPr>
          <p:cNvPr id="7" name="Text 4"/>
          <p:cNvSpPr/>
          <p:nvPr/>
        </p:nvSpPr>
        <p:spPr>
          <a:xfrm>
            <a:off x="3085709" y="6090781"/>
            <a:ext cx="2522772" cy="387754"/>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Clinical Context</a:t>
            </a:r>
            <a:endParaRPr lang="en-US" sz="1350" dirty="0"/>
          </a:p>
        </p:txBody>
      </p:sp>
      <p:sp>
        <p:nvSpPr>
          <p:cNvPr id="8" name="Text 5"/>
          <p:cNvSpPr/>
          <p:nvPr/>
        </p:nvSpPr>
        <p:spPr>
          <a:xfrm>
            <a:off x="3085709" y="6588829"/>
            <a:ext cx="2522772" cy="620407"/>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Phenotypes and patient history</a:t>
            </a:r>
            <a:endParaRPr lang="en-US" sz="1050" dirty="0"/>
          </a:p>
        </p:txBody>
      </p:sp>
      <p:sp>
        <p:nvSpPr>
          <p:cNvPr id="9" name="Text 6"/>
          <p:cNvSpPr/>
          <p:nvPr/>
        </p:nvSpPr>
        <p:spPr>
          <a:xfrm>
            <a:off x="6008514" y="1506665"/>
            <a:ext cx="2591705" cy="387754"/>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Genomic Data</a:t>
            </a:r>
            <a:endParaRPr lang="en-US" sz="1350" dirty="0"/>
          </a:p>
        </p:txBody>
      </p:sp>
      <p:sp>
        <p:nvSpPr>
          <p:cNvPr id="10" name="Text 7"/>
          <p:cNvSpPr/>
          <p:nvPr/>
        </p:nvSpPr>
        <p:spPr>
          <a:xfrm>
            <a:off x="6008514" y="2004714"/>
            <a:ext cx="2591705" cy="620407"/>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Variants and molecular profiles</a:t>
            </a:r>
            <a:endParaRPr lang="en-US" sz="1050" dirty="0"/>
          </a:p>
        </p:txBody>
      </p:sp>
      <p:sp>
        <p:nvSpPr>
          <p:cNvPr id="11" name="Text 8"/>
          <p:cNvSpPr/>
          <p:nvPr/>
        </p:nvSpPr>
        <p:spPr>
          <a:xfrm>
            <a:off x="421719" y="8073509"/>
            <a:ext cx="13786961" cy="385524"/>
          </a:xfrm>
          <a:prstGeom prst="rect">
            <a:avLst/>
          </a:prstGeom>
          <a:noFill/>
          <a:ln/>
        </p:spPr>
        <p:txBody>
          <a:bodyPr wrap="square" lIns="0" tIns="0" rIns="0" bIns="0" rtlCol="0" anchor="t"/>
          <a:lstStyle/>
          <a:p>
            <a:pPr algn="l" indent="0" marL="0">
              <a:lnSpc>
                <a:spcPts val="1500"/>
              </a:lnSpc>
              <a:buNone/>
            </a:pPr>
            <a:r>
              <a:rPr lang="en-US" sz="900" dirty="0">
                <a:solidFill>
                  <a:srgbClr val="272525"/>
                </a:solidFill>
                <a:latin typeface="Inter" pitchFamily="34" charset="0"/>
                <a:ea typeface="Inter" pitchFamily="34" charset="-122"/>
                <a:cs typeface="Inter" pitchFamily="34" charset="-120"/>
              </a:rPr>
              <a:t>Cross-modal attention mechanisms allow genomic, imaging, and clinical representations to influence one another. This enables learning of correlations between genetic variants and imaging patterns under specific clinical conditions. The architecture resembles how human experts synthesize evidence from multiple sources, making it more sophisticated than simple feature concatenation.</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4607" y="522208"/>
            <a:ext cx="7434858" cy="593288"/>
          </a:xfrm>
          <a:prstGeom prst="rect">
            <a:avLst/>
          </a:prstGeom>
          <a:noFill/>
          <a:ln/>
        </p:spPr>
        <p:txBody>
          <a:bodyPr wrap="none" lIns="0" tIns="0" rIns="0" bIns="0" rtlCol="0" anchor="t"/>
          <a:lstStyle/>
          <a:p>
            <a:pPr algn="l" indent="0" marL="0">
              <a:lnSpc>
                <a:spcPts val="4650"/>
              </a:lnSpc>
              <a:buNone/>
            </a:pPr>
            <a:r>
              <a:rPr lang="en-US" sz="3700" b="1" dirty="0">
                <a:solidFill>
                  <a:srgbClr val="000000"/>
                </a:solidFill>
                <a:latin typeface="Inter Bold" pitchFamily="34" charset="0"/>
                <a:ea typeface="Inter Bold" pitchFamily="34" charset="-122"/>
                <a:cs typeface="Inter Bold" pitchFamily="34" charset="-120"/>
              </a:rPr>
              <a:t>Cross-Modal Attention in Action</a:t>
            </a:r>
            <a:endParaRPr lang="en-US" sz="3700" dirty="0"/>
          </a:p>
        </p:txBody>
      </p:sp>
      <p:pic>
        <p:nvPicPr>
          <p:cNvPr id="3" name="Image 0" descr="preencoded.png">    </p:cNvPr>
          <p:cNvPicPr>
            <a:picLocks noChangeAspect="1"/>
          </p:cNvPicPr>
          <p:nvPr/>
        </p:nvPicPr>
        <p:blipFill>
          <a:blip r:embed="rId1"/>
          <a:stretch>
            <a:fillRect/>
          </a:stretch>
        </p:blipFill>
        <p:spPr>
          <a:xfrm>
            <a:off x="664607" y="1495187"/>
            <a:ext cx="949404" cy="1397794"/>
          </a:xfrm>
          <a:prstGeom prst="rect">
            <a:avLst/>
          </a:prstGeom>
        </p:spPr>
      </p:pic>
      <p:sp>
        <p:nvSpPr>
          <p:cNvPr id="4" name="Text 1"/>
          <p:cNvSpPr/>
          <p:nvPr/>
        </p:nvSpPr>
        <p:spPr>
          <a:xfrm>
            <a:off x="1803797" y="1684973"/>
            <a:ext cx="2373749" cy="296704"/>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How It Works</a:t>
            </a:r>
            <a:endParaRPr lang="en-US" sz="1850" dirty="0"/>
          </a:p>
        </p:txBody>
      </p:sp>
      <p:sp>
        <p:nvSpPr>
          <p:cNvPr id="5" name="Text 2"/>
          <p:cNvSpPr/>
          <p:nvPr/>
        </p:nvSpPr>
        <p:spPr>
          <a:xfrm>
            <a:off x="1803797" y="2095500"/>
            <a:ext cx="12161996" cy="607695"/>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Genomic representations query imaging features; imaging features attend to clinical metadata; clinical context modulates genomic interpretation.</a:t>
            </a:r>
            <a:endParaRPr lang="en-US" sz="1450" dirty="0"/>
          </a:p>
        </p:txBody>
      </p:sp>
      <p:pic>
        <p:nvPicPr>
          <p:cNvPr id="6" name="Image 1" descr="preencoded.png">    </p:cNvPr>
          <p:cNvPicPr>
            <a:picLocks noChangeAspect="1"/>
          </p:cNvPicPr>
          <p:nvPr/>
        </p:nvPicPr>
        <p:blipFill>
          <a:blip r:embed="rId2"/>
          <a:stretch>
            <a:fillRect/>
          </a:stretch>
        </p:blipFill>
        <p:spPr>
          <a:xfrm>
            <a:off x="664607" y="2892981"/>
            <a:ext cx="949404" cy="1397794"/>
          </a:xfrm>
          <a:prstGeom prst="rect">
            <a:avLst/>
          </a:prstGeom>
        </p:spPr>
      </p:pic>
      <p:sp>
        <p:nvSpPr>
          <p:cNvPr id="7" name="Text 3"/>
          <p:cNvSpPr/>
          <p:nvPr/>
        </p:nvSpPr>
        <p:spPr>
          <a:xfrm>
            <a:off x="1803797" y="3082766"/>
            <a:ext cx="2373749" cy="296704"/>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Example Scenario</a:t>
            </a:r>
            <a:endParaRPr lang="en-US" sz="1850" dirty="0"/>
          </a:p>
        </p:txBody>
      </p:sp>
      <p:sp>
        <p:nvSpPr>
          <p:cNvPr id="8" name="Text 4"/>
          <p:cNvSpPr/>
          <p:nvPr/>
        </p:nvSpPr>
        <p:spPr>
          <a:xfrm>
            <a:off x="1803797" y="3493294"/>
            <a:ext cx="12161996" cy="607695"/>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System identifies a rare mutation, then searches imaging data for associated patterns, then checks if those patterns appear more frequently in specific age groups.</a:t>
            </a:r>
            <a:endParaRPr lang="en-US" sz="1450" dirty="0"/>
          </a:p>
        </p:txBody>
      </p:sp>
      <p:pic>
        <p:nvPicPr>
          <p:cNvPr id="9" name="Image 2" descr="preencoded.png">    </p:cNvPr>
          <p:cNvPicPr>
            <a:picLocks noChangeAspect="1"/>
          </p:cNvPicPr>
          <p:nvPr/>
        </p:nvPicPr>
        <p:blipFill>
          <a:blip r:embed="rId3"/>
          <a:stretch>
            <a:fillRect/>
          </a:stretch>
        </p:blipFill>
        <p:spPr>
          <a:xfrm>
            <a:off x="664607" y="4290774"/>
            <a:ext cx="949404" cy="1139309"/>
          </a:xfrm>
          <a:prstGeom prst="rect">
            <a:avLst/>
          </a:prstGeom>
        </p:spPr>
      </p:pic>
      <p:sp>
        <p:nvSpPr>
          <p:cNvPr id="10" name="Text 5"/>
          <p:cNvSpPr/>
          <p:nvPr/>
        </p:nvSpPr>
        <p:spPr>
          <a:xfrm>
            <a:off x="1803797" y="4480560"/>
            <a:ext cx="2373749" cy="296704"/>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Emergent Capability</a:t>
            </a:r>
            <a:endParaRPr lang="en-US" sz="1850" dirty="0"/>
          </a:p>
        </p:txBody>
      </p:sp>
      <p:sp>
        <p:nvSpPr>
          <p:cNvPr id="11" name="Text 6"/>
          <p:cNvSpPr/>
          <p:nvPr/>
        </p:nvSpPr>
        <p:spPr>
          <a:xfrm>
            <a:off x="1803797" y="4891088"/>
            <a:ext cx="12161996" cy="303848"/>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Discovers non-obvious associations that human experts might miss.</a:t>
            </a:r>
            <a:endParaRPr lang="en-US" sz="1450" dirty="0"/>
          </a:p>
        </p:txBody>
      </p:sp>
      <p:pic>
        <p:nvPicPr>
          <p:cNvPr id="12" name="Image 3" descr="preencoded.png">    </p:cNvPr>
          <p:cNvPicPr>
            <a:picLocks noChangeAspect="1"/>
          </p:cNvPicPr>
          <p:nvPr/>
        </p:nvPicPr>
        <p:blipFill>
          <a:blip r:embed="rId4"/>
          <a:stretch>
            <a:fillRect/>
          </a:stretch>
        </p:blipFill>
        <p:spPr>
          <a:xfrm>
            <a:off x="664607" y="5430083"/>
            <a:ext cx="949404" cy="1139309"/>
          </a:xfrm>
          <a:prstGeom prst="rect">
            <a:avLst/>
          </a:prstGeom>
        </p:spPr>
      </p:pic>
      <p:sp>
        <p:nvSpPr>
          <p:cNvPr id="13" name="Text 7"/>
          <p:cNvSpPr/>
          <p:nvPr/>
        </p:nvSpPr>
        <p:spPr>
          <a:xfrm>
            <a:off x="1803797" y="5619869"/>
            <a:ext cx="2373749" cy="296704"/>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Clinical Value</a:t>
            </a:r>
            <a:endParaRPr lang="en-US" sz="1850" dirty="0"/>
          </a:p>
        </p:txBody>
      </p:sp>
      <p:sp>
        <p:nvSpPr>
          <p:cNvPr id="14" name="Text 8"/>
          <p:cNvSpPr/>
          <p:nvPr/>
        </p:nvSpPr>
        <p:spPr>
          <a:xfrm>
            <a:off x="1803797" y="6030397"/>
            <a:ext cx="12161996" cy="303848"/>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Generates testable hypotheses for further investigation.</a:t>
            </a:r>
            <a:endParaRPr lang="en-US" sz="1450" dirty="0"/>
          </a:p>
        </p:txBody>
      </p:sp>
      <p:pic>
        <p:nvPicPr>
          <p:cNvPr id="15" name="Image 4" descr="preencoded.png">    </p:cNvPr>
          <p:cNvPicPr>
            <a:picLocks noChangeAspect="1"/>
          </p:cNvPicPr>
          <p:nvPr/>
        </p:nvPicPr>
        <p:blipFill>
          <a:blip r:embed="rId5"/>
          <a:stretch>
            <a:fillRect/>
          </a:stretch>
        </p:blipFill>
        <p:spPr>
          <a:xfrm>
            <a:off x="664607" y="6569393"/>
            <a:ext cx="949404" cy="1139309"/>
          </a:xfrm>
          <a:prstGeom prst="rect">
            <a:avLst/>
          </a:prstGeom>
        </p:spPr>
      </p:pic>
      <p:sp>
        <p:nvSpPr>
          <p:cNvPr id="16" name="Text 9"/>
          <p:cNvSpPr/>
          <p:nvPr/>
        </p:nvSpPr>
        <p:spPr>
          <a:xfrm>
            <a:off x="1803797" y="6759178"/>
            <a:ext cx="2373749" cy="296704"/>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Research Impact</a:t>
            </a:r>
            <a:endParaRPr lang="en-US" sz="1850" dirty="0"/>
          </a:p>
        </p:txBody>
      </p:sp>
      <p:sp>
        <p:nvSpPr>
          <p:cNvPr id="17" name="Text 10"/>
          <p:cNvSpPr/>
          <p:nvPr/>
        </p:nvSpPr>
        <p:spPr>
          <a:xfrm>
            <a:off x="1803797" y="7169706"/>
            <a:ext cx="12161996" cy="303848"/>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Accelerates discovery of disease subtypes and biomarkers.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58509"/>
            <a:ext cx="633031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Dual Learning Strategy</a:t>
            </a:r>
            <a:endParaRPr lang="en-US" sz="4450" dirty="0"/>
          </a:p>
        </p:txBody>
      </p:sp>
      <p:sp>
        <p:nvSpPr>
          <p:cNvPr id="3" name="Text 1"/>
          <p:cNvSpPr/>
          <p:nvPr/>
        </p:nvSpPr>
        <p:spPr>
          <a:xfrm>
            <a:off x="793790" y="3634264"/>
            <a:ext cx="287166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Supervised Learning</a:t>
            </a:r>
            <a:endParaRPr lang="en-US" sz="2200" dirty="0"/>
          </a:p>
        </p:txBody>
      </p:sp>
      <p:sp>
        <p:nvSpPr>
          <p:cNvPr id="4" name="Text 2"/>
          <p:cNvSpPr/>
          <p:nvPr/>
        </p:nvSpPr>
        <p:spPr>
          <a:xfrm>
            <a:off x="793790" y="4215408"/>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Reliable labels available (known disease categories, pathogenic variants). Trains on annotated data.</a:t>
            </a:r>
            <a:endParaRPr lang="en-US" sz="1750" dirty="0"/>
          </a:p>
        </p:txBody>
      </p:sp>
      <p:sp>
        <p:nvSpPr>
          <p:cNvPr id="5" name="Text 3"/>
          <p:cNvSpPr/>
          <p:nvPr/>
        </p:nvSpPr>
        <p:spPr>
          <a:xfrm>
            <a:off x="7599521" y="3634264"/>
            <a:ext cx="344638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Unsupervised Clustering</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Discovers latent structure within data. Suggests potential phenotype groupings for further investigation. Particularly important where disease boundaries are fuzzy and new subtypes continue to be discovered.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2026-01-12T01:51:34Z</dcterms:created>
  <dcterms:modified xsi:type="dcterms:W3CDTF">2026-01-12T01:51:34Z</dcterms:modified>
</cp:coreProperties>
</file>